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3"/>
  </p:notesMasterIdLst>
  <p:handoutMasterIdLst>
    <p:handoutMasterId r:id="rId24"/>
  </p:handoutMasterIdLst>
  <p:sldIdLst>
    <p:sldId id="284" r:id="rId2"/>
    <p:sldId id="256" r:id="rId3"/>
    <p:sldId id="257" r:id="rId4"/>
    <p:sldId id="286" r:id="rId5"/>
    <p:sldId id="273" r:id="rId6"/>
    <p:sldId id="258" r:id="rId7"/>
    <p:sldId id="260" r:id="rId8"/>
    <p:sldId id="263" r:id="rId9"/>
    <p:sldId id="261" r:id="rId10"/>
    <p:sldId id="287" r:id="rId11"/>
    <p:sldId id="292" r:id="rId12"/>
    <p:sldId id="265" r:id="rId13"/>
    <p:sldId id="266" r:id="rId14"/>
    <p:sldId id="267" r:id="rId15"/>
    <p:sldId id="270" r:id="rId16"/>
    <p:sldId id="295" r:id="rId17"/>
    <p:sldId id="277" r:id="rId18"/>
    <p:sldId id="278" r:id="rId19"/>
    <p:sldId id="294" r:id="rId20"/>
    <p:sldId id="283" r:id="rId21"/>
    <p:sldId id="285" r:id="rId22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3DD"/>
    <a:srgbClr val="FF0000"/>
    <a:srgbClr val="4F8BA3"/>
    <a:srgbClr val="FFFFFF"/>
    <a:srgbClr val="E8EAFC"/>
    <a:srgbClr val="355E6F"/>
    <a:srgbClr val="44798E"/>
    <a:srgbClr val="FF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0" autoAdjust="0"/>
    <p:restoredTop sz="95070" autoAdjust="0"/>
  </p:normalViewPr>
  <p:slideViewPr>
    <p:cSldViewPr>
      <p:cViewPr>
        <p:scale>
          <a:sx n="80" d="100"/>
          <a:sy n="80" d="100"/>
        </p:scale>
        <p:origin x="-696" y="-5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VENITURI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TOTALE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- 45.100.000 LEI</a:t>
            </a:r>
          </a:p>
          <a:p>
            <a:pPr>
              <a:defRPr/>
            </a:pPr>
            <a:endParaRPr lang="ro-RO" dirty="0"/>
          </a:p>
        </c:rich>
      </c:tx>
      <c:layout>
        <c:manualLayout>
          <c:xMode val="edge"/>
          <c:yMode val="edge"/>
          <c:x val="0.12179487179487179"/>
          <c:y val="7.279693486590049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544139915202902E-2"/>
          <c:y val="0.24129257549702848"/>
          <c:w val="0.5517467948717949"/>
          <c:h val="0.73213714664977281"/>
        </c:manualLayout>
      </c:layout>
      <c:pie3DChart>
        <c:varyColors val="1"/>
        <c:ser>
          <c:idx val="0"/>
          <c:order val="0"/>
          <c:tx>
            <c:strRef>
              <c:f>Sheet1!$B$1:$C$1</c:f>
              <c:strCache>
                <c:ptCount val="1"/>
                <c:pt idx="0">
                  <c:v>VENITURI TOTALE 2016   45,100,000.00 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003051181102362"/>
                  <c:y val="8.9697903566180442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28497880072683"/>
                  <c:y val="-0.18011086976196941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Sheet1!$A$2:$B$3</c:f>
              <c:multiLvlStrCache>
                <c:ptCount val="2"/>
                <c:lvl>
                  <c:pt idx="0">
                    <c:v>lei - Buget propriu</c:v>
                  </c:pt>
                  <c:pt idx="1">
                    <c:v>lei - Buget autofinanţat al unit. învăţământ</c:v>
                  </c:pt>
                </c:lvl>
                <c:lvl>
                  <c:pt idx="0">
                    <c:v> 44,560,000.00 </c:v>
                  </c:pt>
                  <c:pt idx="1">
                    <c:v> 540,000.00 </c:v>
                  </c:pt>
                </c:lvl>
              </c:multiLvlStrCache>
            </c:multiLvlStrRef>
          </c:cat>
          <c:val>
            <c:numRef>
              <c:f>Sheet1!$C$2:$C$3</c:f>
              <c:numCache>
                <c:formatCode>0.00</c:formatCode>
                <c:ptCount val="2"/>
                <c:pt idx="0">
                  <c:v>98.802660753880218</c:v>
                </c:pt>
                <c:pt idx="1">
                  <c:v>1.1973392461197339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2598955178679583"/>
          <c:y val="0.41552930883639544"/>
          <c:w val="0.31952326872602482"/>
          <c:h val="0.271910580142999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VENITURI BUGET PROPRIU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VENITURI DIN BUGET PROPRIU 2019</c:v>
                </c:pt>
              </c:strCache>
            </c:strRef>
          </c:tx>
          <c:spPr>
            <a:ln w="38100">
              <a:solidFill>
                <a:schemeClr val="accent6">
                  <a:lumMod val="20000"/>
                  <a:lumOff val="80000"/>
                </a:schemeClr>
              </a:solidFill>
            </a:ln>
          </c:spPr>
          <c:explosion val="2"/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700687609361333"/>
                  <c:y val="-1.423884514435695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2"/>
                        </a:solidFill>
                      </a:defRPr>
                    </a:pPr>
                    <a:r>
                      <a:rPr lang="ro-RO" dirty="0" smtClean="0"/>
                      <a:t>42,18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/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Venituri din impozite şi taxe locale</c:v>
                </c:pt>
                <c:pt idx="1">
                  <c:v>Venituri destinaţie specială                     </c:v>
                </c:pt>
                <c:pt idx="2">
                  <c:v>Excedent ani anteriori                            </c:v>
                </c:pt>
              </c:strCache>
            </c:strRef>
          </c:cat>
          <c:val>
            <c:numRef>
              <c:f>Sheet1!$B$2:$B$4</c:f>
              <c:numCache>
                <c:formatCode>#,##0.00\ [$lei-418]</c:formatCode>
                <c:ptCount val="3"/>
                <c:pt idx="0">
                  <c:v>18796270</c:v>
                </c:pt>
                <c:pt idx="1">
                  <c:v>25165530</c:v>
                </c:pt>
                <c:pt idx="2">
                  <c:v>598200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44560000.00 lei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Venituri din impozite şi taxe locale</c:v>
                </c:pt>
                <c:pt idx="1">
                  <c:v>Venituri destinaţie specială                     </c:v>
                </c:pt>
                <c:pt idx="2">
                  <c:v>Excedent ani anteriori                           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7581064085739327E-2"/>
          <c:y val="0.76534743253247284"/>
          <c:w val="0.52011551290463687"/>
          <c:h val="0.20473803755299844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2.6988827621719923E-3"/>
          <c:y val="0"/>
          <c:w val="0.96806121169567516"/>
          <c:h val="0.8555626640419929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0240963855422904E-3"/>
                  <c:y val="-3.9202198702347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249768052618687E-3"/>
                  <c:y val="-8.589931926274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0949104238695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80722891566324E-3"/>
                  <c:y val="-5.777166124556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58457451854738E-7"/>
                  <c:y val="-2.682255700686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alte venituri din taxe si contributii</c:v>
                </c:pt>
                <c:pt idx="1">
                  <c:v>venituri din concesiuni, închirieri şi alte activităţi </c:v>
                </c:pt>
                <c:pt idx="2">
                  <c:v>sume din impozitul pe venituri si TVA </c:v>
                </c:pt>
                <c:pt idx="3">
                  <c:v>impozit pe proprietăţi - persoane juridice</c:v>
                </c:pt>
                <c:pt idx="4">
                  <c:v>impozit pe proprietăţi - persoane fizice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3780976</c:v>
                </c:pt>
                <c:pt idx="1">
                  <c:v>680000</c:v>
                </c:pt>
                <c:pt idx="2">
                  <c:v>6305000</c:v>
                </c:pt>
                <c:pt idx="3">
                  <c:v>2640000</c:v>
                </c:pt>
                <c:pt idx="4">
                  <c:v>2180000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578313253012083E-2"/>
                  <c:y val="-2.682255700686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096385542168676E-2"/>
                  <c:y val="-3.5075651470521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606695355209365E-2"/>
                  <c:y val="-3.165971328194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566265060240965E-2"/>
                  <c:y val="-2.269600977504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084337349397641E-2"/>
                  <c:y val="-1.85694625432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alte venituri din taxe si contributii</c:v>
                </c:pt>
                <c:pt idx="1">
                  <c:v>venituri din concesiuni, închirieri şi alte activităţi </c:v>
                </c:pt>
                <c:pt idx="2">
                  <c:v>sume din impozitul pe venituri si TVA </c:v>
                </c:pt>
                <c:pt idx="3">
                  <c:v>impozit pe proprietăţi - persoane juridice</c:v>
                </c:pt>
                <c:pt idx="4">
                  <c:v>impozit pe proprietăţi - persoane fizice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3827270</c:v>
                </c:pt>
                <c:pt idx="1">
                  <c:v>690000</c:v>
                </c:pt>
                <c:pt idx="2">
                  <c:v>9479000</c:v>
                </c:pt>
                <c:pt idx="3">
                  <c:v>2760000</c:v>
                </c:pt>
                <c:pt idx="4">
                  <c:v>2040000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816256"/>
        <c:axId val="106817792"/>
        <c:axId val="98558848"/>
      </c:bar3DChart>
      <c:catAx>
        <c:axId val="106816256"/>
        <c:scaling>
          <c:orientation val="maxMin"/>
        </c:scaling>
        <c:delete val="0"/>
        <c:axPos val="b"/>
        <c:majorTickMark val="out"/>
        <c:minorTickMark val="none"/>
        <c:tickLblPos val="nextTo"/>
        <c:crossAx val="106817792"/>
        <c:crosses val="autoZero"/>
        <c:auto val="1"/>
        <c:lblAlgn val="ctr"/>
        <c:lblOffset val="100"/>
        <c:noMultiLvlLbl val="0"/>
      </c:catAx>
      <c:valAx>
        <c:axId val="10681779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106816256"/>
        <c:crosses val="autoZero"/>
        <c:crossBetween val="between"/>
      </c:valAx>
      <c:serAx>
        <c:axId val="9855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6817792"/>
        <c:crosses val="autoZero"/>
      </c:serAx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2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5.7142857142857141E-2"/>
          <c:y val="2.6570048309178782E-2"/>
          <c:w val="0.92539682539682544"/>
          <c:h val="0.8685537677355545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083326860717594E-2"/>
                  <c:y val="-1.767676767676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cheltuieli functionare invatamant</c:v>
                </c:pt>
                <c:pt idx="1">
                  <c:v>salarii si indemnizatii persoanelor  cu handicap</c:v>
                </c:pt>
                <c:pt idx="2">
                  <c:v>servicii descentralizate</c:v>
                </c:pt>
                <c:pt idx="3">
                  <c:v>ajutoare incalzire</c:v>
                </c:pt>
                <c:pt idx="4">
                  <c:v>drepturi copii cu CES</c:v>
                </c:pt>
                <c:pt idx="5">
                  <c:v>reabilitare drumuri</c:v>
                </c:pt>
                <c:pt idx="6">
                  <c:v>programe finanțare națională</c:v>
                </c:pt>
                <c:pt idx="7">
                  <c:v>sume aferente cofinantari fonduri UE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476000</c:v>
                </c:pt>
                <c:pt idx="1">
                  <c:v>1991000</c:v>
                </c:pt>
                <c:pt idx="2">
                  <c:v>27000</c:v>
                </c:pt>
                <c:pt idx="3">
                  <c:v>23120</c:v>
                </c:pt>
                <c:pt idx="4">
                  <c:v>78000</c:v>
                </c:pt>
                <c:pt idx="5">
                  <c:v>20000</c:v>
                </c:pt>
                <c:pt idx="6">
                  <c:v>1170770</c:v>
                </c:pt>
                <c:pt idx="7">
                  <c:v>2125500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987370010716212E-2"/>
                  <c:y val="5.0505050505050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4709587917861397E-2"/>
                  <c:y val="2.525252525252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cheltuieli functionare invatamant</c:v>
                </c:pt>
                <c:pt idx="1">
                  <c:v>salarii si indemnizatii persoanelor  cu handicap</c:v>
                </c:pt>
                <c:pt idx="2">
                  <c:v>servicii descentralizate</c:v>
                </c:pt>
                <c:pt idx="3">
                  <c:v>ajutoare incalzire</c:v>
                </c:pt>
                <c:pt idx="4">
                  <c:v>drepturi copii cu CES</c:v>
                </c:pt>
                <c:pt idx="5">
                  <c:v>reabilitare drumuri</c:v>
                </c:pt>
                <c:pt idx="6">
                  <c:v>programe finanțare națională</c:v>
                </c:pt>
                <c:pt idx="7">
                  <c:v>sume aferente cofinantari fonduri UE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521000</c:v>
                </c:pt>
                <c:pt idx="1">
                  <c:v>0</c:v>
                </c:pt>
                <c:pt idx="2">
                  <c:v>27000</c:v>
                </c:pt>
                <c:pt idx="3">
                  <c:v>22790</c:v>
                </c:pt>
                <c:pt idx="4">
                  <c:v>79000</c:v>
                </c:pt>
                <c:pt idx="5">
                  <c:v>60000</c:v>
                </c:pt>
                <c:pt idx="6">
                  <c:v>847650</c:v>
                </c:pt>
                <c:pt idx="7">
                  <c:v>23608090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4204032"/>
        <c:axId val="24205568"/>
        <c:axId val="0"/>
      </c:bar3DChart>
      <c:catAx>
        <c:axId val="2420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4205568"/>
        <c:crosses val="autoZero"/>
        <c:auto val="1"/>
        <c:lblAlgn val="ctr"/>
        <c:lblOffset val="100"/>
        <c:noMultiLvlLbl val="0"/>
      </c:catAx>
      <c:valAx>
        <c:axId val="2420556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one"/>
        <c:crossAx val="24204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lang="ro-RO" sz="1600">
                <a:solidFill>
                  <a:schemeClr val="tx1"/>
                </a:solidFill>
              </a:defRPr>
            </a:pP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CHELTUIELI 201</a:t>
            </a:r>
            <a:r>
              <a:rPr lang="ro-RO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o-RO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560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RO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o-RO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lei</a:t>
            </a: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7493372439890796"/>
          <c:y val="1.654288952517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583605079668E-2"/>
          <c:y val="7.0664370078740171E-2"/>
          <c:w val="0.62801983085448265"/>
          <c:h val="0.465965046648792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2">
                    <a:satMod val="300000"/>
                  </a:schemeClr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D34817">
                      <a:lumMod val="40000"/>
                      <a:lumOff val="60000"/>
                      <a:shade val="30000"/>
                      <a:satMod val="115000"/>
                    </a:srgbClr>
                  </a:gs>
                  <a:gs pos="50000">
                    <a:srgbClr val="D34817">
                      <a:lumMod val="40000"/>
                      <a:lumOff val="60000"/>
                      <a:shade val="67500"/>
                      <a:satMod val="115000"/>
                    </a:srgbClr>
                  </a:gs>
                  <a:gs pos="100000">
                    <a:srgbClr val="D34817">
                      <a:lumMod val="40000"/>
                      <a:lumOff val="6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1">
                    <a:satMod val="300000"/>
                  </a:schemeClr>
                </a:contourClr>
              </a:sp3d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prstClr val="black">
                      <a:tint val="62000"/>
                      <a:satMod val="180000"/>
                    </a:prstClr>
                  </a:gs>
                  <a:gs pos="65000">
                    <a:prstClr val="black">
                      <a:tint val="32000"/>
                      <a:satMod val="250000"/>
                    </a:prstClr>
                  </a:gs>
                  <a:gs pos="100000">
                    <a:prstClr val="black">
                      <a:tint val="23000"/>
                      <a:satMod val="300000"/>
                    </a:prstClr>
                  </a:gs>
                </a:gsLst>
                <a:lin ang="8100000" scaled="1"/>
                <a:tileRect/>
              </a:gra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rgbClr val="FF66FF">
                      <a:shade val="30000"/>
                      <a:satMod val="115000"/>
                    </a:srgbClr>
                  </a:gs>
                  <a:gs pos="50000">
                    <a:srgbClr val="FF66FF">
                      <a:shade val="67500"/>
                      <a:satMod val="115000"/>
                    </a:srgbClr>
                  </a:gs>
                  <a:gs pos="100000">
                    <a:srgbClr val="FF66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7"/>
            <c:bubble3D val="0"/>
            <c:spPr>
              <a:gradFill flip="none" rotWithShape="1">
                <a:gsLst>
                  <a:gs pos="0">
                    <a:srgbClr val="4F8BA3">
                      <a:shade val="30000"/>
                      <a:satMod val="115000"/>
                    </a:srgbClr>
                  </a:gs>
                  <a:gs pos="50000">
                    <a:srgbClr val="4F8BA3">
                      <a:shade val="67500"/>
                      <a:satMod val="115000"/>
                    </a:srgbClr>
                  </a:gs>
                  <a:gs pos="100000">
                    <a:srgbClr val="4F8BA3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8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0"/>
              <c:layout>
                <c:manualLayout>
                  <c:x val="-1.160356849333229E-2"/>
                  <c:y val="-9.852660462896694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73071926615241E-2"/>
                  <c:y val="-1.65530303030303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17423579628304E-2"/>
                  <c:y val="-3.3062067525650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6186272170526E-2"/>
                  <c:y val="-3.29879503698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2.2328269572362831E-3"/>
                  <c:y val="1.8414310427105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546329436093096E-2"/>
                  <c:y val="-6.192301956573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914234205572788E-2"/>
                  <c:y val="1.02257814364113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7665632705002807E-3"/>
                  <c:y val="-2.0105583392984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57655293088365E-3"/>
                  <c:y val="1.0650799331901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4176674885336296E-3"/>
                  <c:y val="-3.7383828441899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1338450117977713E-2"/>
                  <c:y val="-4.694702934860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o-RO"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/>
                  </a:solidFill>
                </a:ln>
              </c:spPr>
            </c:leaderLines>
          </c:dLbls>
          <c:cat>
            <c:strRef>
              <c:f>Sheet1!$A$2:$A$12</c:f>
              <c:strCache>
                <c:ptCount val="11"/>
                <c:pt idx="0">
                  <c:v>cheltuieli  funcţionale  - unităţile de învăţământ  preuniversitar  de stat </c:v>
                </c:pt>
                <c:pt idx="1">
                  <c:v>cheltuieli cu măsuri şi acţiuni de protecţie socială</c:v>
                </c:pt>
                <c:pt idx="2">
                  <c:v>cheltuieli  cu  dispensarele  şcolare</c:v>
                </c:pt>
                <c:pt idx="3">
                  <c:v>cheltuieli activităţi culturale, sportive</c:v>
                </c:pt>
                <c:pt idx="4">
                  <c:v>cheltuieli privind protectia mediului</c:v>
                </c:pt>
                <c:pt idx="5">
                  <c:v>cheltuieli servicii și dezvoltare publică</c:v>
                </c:pt>
                <c:pt idx="6">
                  <c:v>cheltuieli privind plata datoriei  publice</c:v>
                </c:pt>
                <c:pt idx="7">
                  <c:v>cheltuieli funcţionale pentru aparatul de specialitate al primarului</c:v>
                </c:pt>
                <c:pt idx="8">
                  <c:v>cheltuieli întretinere zone verzi, parcuri şi baze de agrement</c:v>
                </c:pt>
                <c:pt idx="9">
                  <c:v>cheltuieli întreținere și reparații drumuri și poduri</c:v>
                </c:pt>
                <c:pt idx="10">
                  <c:v>cheltuieli de investitii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1.526032315978456E-2</c:v>
                </c:pt>
                <c:pt idx="1">
                  <c:v>0.22344928186714563</c:v>
                </c:pt>
                <c:pt idx="2">
                  <c:v>1.0116696588868938E-2</c:v>
                </c:pt>
                <c:pt idx="3">
                  <c:v>3.3678186714542188E-2</c:v>
                </c:pt>
                <c:pt idx="4">
                  <c:v>1.4052289048473967E-2</c:v>
                </c:pt>
                <c:pt idx="5">
                  <c:v>3.2480475763016187E-2</c:v>
                </c:pt>
                <c:pt idx="6">
                  <c:v>1.749124775583483E-2</c:v>
                </c:pt>
                <c:pt idx="7">
                  <c:v>0.12309313285457812</c:v>
                </c:pt>
                <c:pt idx="8">
                  <c:v>3.1731373429084421E-2</c:v>
                </c:pt>
                <c:pt idx="9">
                  <c:v>1.5210053859964101E-2</c:v>
                </c:pt>
                <c:pt idx="10">
                  <c:v>0.48343693895870737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4175084175084243E-3"/>
          <c:y val="0.51403334526365985"/>
          <c:w val="0.8890803043558948"/>
          <c:h val="0.47649695776664297"/>
        </c:manualLayout>
      </c:layout>
      <c:overlay val="0"/>
      <c:txPr>
        <a:bodyPr/>
        <a:lstStyle/>
        <a:p>
          <a:pPr>
            <a:defRPr lang="ro-RO" sz="12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11754947545504"/>
          <c:y val="4.1096318552286334E-2"/>
          <c:w val="0.76888245052454873"/>
          <c:h val="0.956710698991576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297575706262276E-3"/>
                  <c:y val="3.4797623981212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7477744807122003E-2"/>
                  <c:y val="3.0701754385964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ch.funcţionale  - unităţile de învăţământ </c:v>
                </c:pt>
                <c:pt idx="1">
                  <c:v>ch.cu măsuri şi acţiuni de protecţie socială</c:v>
                </c:pt>
                <c:pt idx="2">
                  <c:v>ch. cu  dispensarele  şcolare</c:v>
                </c:pt>
                <c:pt idx="3">
                  <c:v>ch.instituţiilor de cultură, sportive</c:v>
                </c:pt>
                <c:pt idx="4">
                  <c:v>ch.privind protectia mediului</c:v>
                </c:pt>
                <c:pt idx="5">
                  <c:v>ch.servicii și dezvoltare publică</c:v>
                </c:pt>
                <c:pt idx="6">
                  <c:v>ch.privind plata datoriei  publice</c:v>
                </c:pt>
                <c:pt idx="7">
                  <c:v>ch.funcţionale pentru aparatul de specialitate al primarului</c:v>
                </c:pt>
                <c:pt idx="8">
                  <c:v>ch.întretinere zone verzi, parcuri şi baze de agrement</c:v>
                </c:pt>
                <c:pt idx="9">
                  <c:v>ch.întreținere și reparații drumuri și poduri</c:v>
                </c:pt>
                <c:pt idx="10">
                  <c:v>cheltuieli de investitii</c:v>
                </c:pt>
              </c:strCache>
            </c:strRef>
          </c:cat>
          <c:val>
            <c:numRef>
              <c:f>Sheet1!$B$2:$B$12</c:f>
              <c:numCache>
                <c:formatCode>#,##0.00</c:formatCode>
                <c:ptCount val="11"/>
                <c:pt idx="0">
                  <c:v>716070</c:v>
                </c:pt>
                <c:pt idx="1">
                  <c:v>5662500</c:v>
                </c:pt>
                <c:pt idx="2">
                  <c:v>286000</c:v>
                </c:pt>
                <c:pt idx="3">
                  <c:v>1051000</c:v>
                </c:pt>
                <c:pt idx="4">
                  <c:v>540000</c:v>
                </c:pt>
                <c:pt idx="5">
                  <c:v>1710000</c:v>
                </c:pt>
                <c:pt idx="6">
                  <c:v>682000</c:v>
                </c:pt>
                <c:pt idx="7">
                  <c:v>4368400</c:v>
                </c:pt>
                <c:pt idx="8">
                  <c:v>1190000</c:v>
                </c:pt>
                <c:pt idx="9">
                  <c:v>615000</c:v>
                </c:pt>
                <c:pt idx="10">
                  <c:v>4680720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68317669968673E-3"/>
                  <c:y val="-4.3859649122807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0752688172043138E-2"/>
                  <c:y val="2.631578947368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ch.funcţionale  - unităţile de învăţământ </c:v>
                </c:pt>
                <c:pt idx="1">
                  <c:v>ch.cu măsuri şi acţiuni de protecţie socială</c:v>
                </c:pt>
                <c:pt idx="2">
                  <c:v>ch. cu  dispensarele  şcolare</c:v>
                </c:pt>
                <c:pt idx="3">
                  <c:v>ch.instituţiilor de cultură, sportive</c:v>
                </c:pt>
                <c:pt idx="4">
                  <c:v>ch.privind protectia mediului</c:v>
                </c:pt>
                <c:pt idx="5">
                  <c:v>ch.servicii și dezvoltare publică</c:v>
                </c:pt>
                <c:pt idx="6">
                  <c:v>ch.privind plata datoriei  publice</c:v>
                </c:pt>
                <c:pt idx="7">
                  <c:v>ch.funcţionale pentru aparatul de specialitate al primarului</c:v>
                </c:pt>
                <c:pt idx="8">
                  <c:v>ch.întretinere zone verzi, parcuri şi baze de agrement</c:v>
                </c:pt>
                <c:pt idx="9">
                  <c:v>ch.întreținere și reparații drumuri și poduri</c:v>
                </c:pt>
                <c:pt idx="10">
                  <c:v>cheltuieli de investitii</c:v>
                </c:pt>
              </c:strCache>
            </c:strRef>
          </c:cat>
          <c:val>
            <c:numRef>
              <c:f>Sheet1!$C$2:$C$12</c:f>
              <c:numCache>
                <c:formatCode>#,##0.00</c:formatCode>
                <c:ptCount val="11"/>
                <c:pt idx="0">
                  <c:v>680000</c:v>
                </c:pt>
                <c:pt idx="1">
                  <c:v>9956900</c:v>
                </c:pt>
                <c:pt idx="2">
                  <c:v>450800</c:v>
                </c:pt>
                <c:pt idx="3">
                  <c:v>1500700</c:v>
                </c:pt>
                <c:pt idx="4">
                  <c:v>626170</c:v>
                </c:pt>
                <c:pt idx="5">
                  <c:v>1447330</c:v>
                </c:pt>
                <c:pt idx="6">
                  <c:v>779410</c:v>
                </c:pt>
                <c:pt idx="7">
                  <c:v>5485030</c:v>
                </c:pt>
                <c:pt idx="8">
                  <c:v>1413950</c:v>
                </c:pt>
                <c:pt idx="9">
                  <c:v>677760</c:v>
                </c:pt>
                <c:pt idx="10">
                  <c:v>21541950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09984"/>
        <c:axId val="24411520"/>
      </c:barChart>
      <c:catAx>
        <c:axId val="2440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4411520"/>
        <c:crosses val="autoZero"/>
        <c:auto val="1"/>
        <c:lblAlgn val="ctr"/>
        <c:lblOffset val="50"/>
        <c:tickLblSkip val="1"/>
        <c:noMultiLvlLbl val="0"/>
      </c:catAx>
      <c:valAx>
        <c:axId val="2441152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one"/>
        <c:crossAx val="24409984"/>
        <c:crosses val="autoZero"/>
        <c:crossBetween val="between"/>
      </c:valAx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6045862219744864"/>
          <c:y val="0.34365381958834096"/>
          <c:w val="0.21796103380252699"/>
          <c:h val="0.1158716673573698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chemeClr val="accent2">
            <a:tint val="50000"/>
            <a:satMod val="300000"/>
          </a:schemeClr>
        </a:gs>
        <a:gs pos="35000">
          <a:schemeClr val="accent2">
            <a:tint val="37000"/>
            <a:satMod val="300000"/>
          </a:schemeClr>
        </a:gs>
        <a:gs pos="100000">
          <a:schemeClr val="accent2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4813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0" tIns="47940" rIns="95880" bIns="47940" numCol="1" anchor="t" anchorCtr="0" compatLnSpc="1">
            <a:prstTxWarp prst="textNoShape">
              <a:avLst/>
            </a:prstTxWarp>
          </a:bodyPr>
          <a:lstStyle>
            <a:lvl1pPr defTabSz="959369">
              <a:defRPr sz="13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1"/>
            <a:ext cx="2944812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0" tIns="47940" rIns="95880" bIns="47940" numCol="1" anchor="t" anchorCtr="0" compatLnSpc="1">
            <a:prstTxWarp prst="textNoShape">
              <a:avLst/>
            </a:prstTxWarp>
          </a:bodyPr>
          <a:lstStyle>
            <a:lvl1pPr algn="r" defTabSz="959369">
              <a:defRPr sz="13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938"/>
            <a:ext cx="2944813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0" tIns="47940" rIns="95880" bIns="47940" numCol="1" anchor="b" anchorCtr="0" compatLnSpc="1">
            <a:prstTxWarp prst="textNoShape">
              <a:avLst/>
            </a:prstTxWarp>
          </a:bodyPr>
          <a:lstStyle>
            <a:lvl1pPr defTabSz="959369">
              <a:defRPr sz="13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0938"/>
            <a:ext cx="2944812" cy="4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80" tIns="47940" rIns="95880" bIns="47940" numCol="1" anchor="b" anchorCtr="0" compatLnSpc="1">
            <a:prstTxWarp prst="textNoShape">
              <a:avLst/>
            </a:prstTxWarp>
          </a:bodyPr>
          <a:lstStyle>
            <a:lvl1pPr algn="r" defTabSz="959369">
              <a:defRPr sz="1300"/>
            </a:lvl1pPr>
          </a:lstStyle>
          <a:p>
            <a:pPr>
              <a:defRPr/>
            </a:pPr>
            <a:fld id="{18CB742D-7A02-4EBF-8ACC-1D80C8B6F66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2503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1902F6-D627-486D-B582-1ECDD8154DBE}" type="datetimeFigureOut">
              <a:rPr lang="en-US"/>
              <a:pPr>
                <a:defRPr/>
              </a:pPr>
              <a:t>4/12/2019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715470"/>
            <a:ext cx="5438775" cy="446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AC5E17-0590-466A-BCCB-1A88B2B1098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46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022A5E-9D9F-437C-AB8E-E1C562A2E00B}" type="slidenum">
              <a:rPr lang="ro-RO" smtClean="0"/>
              <a:pPr/>
              <a:t>14</a:t>
            </a:fld>
            <a:endParaRPr 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o-RO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7D0EC-04C4-419F-B8DE-63A08B1C6662}" type="slidenum">
              <a:rPr lang="ro-RO" smtClean="0"/>
              <a:pPr/>
              <a:t>15</a:t>
            </a:fld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2559050" y="1143000"/>
            <a:ext cx="61087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89250" y="3886201"/>
            <a:ext cx="5778500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66" name="Rectangle 9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16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16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9497-D5E4-48AC-B678-68A1232C71D9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5D40-0E14-45D8-B70C-B26B767DCCB0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775" y="228600"/>
            <a:ext cx="177482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6300" y="228600"/>
            <a:ext cx="515937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3D59-9275-4CE2-A9B0-B78A5AE7D6D8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B5E0-B0D9-4CEA-9E53-EA53B6193A22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4B3F-0E29-4074-BCF0-87C5657A2825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0" y="1371600"/>
            <a:ext cx="3302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371600"/>
            <a:ext cx="3302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D1A7-9813-40D7-883B-91DC04DEB409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327D-8A1C-4680-A893-77AC233AAE63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3035-EECD-4EDF-818E-BA1794B70B4F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828A-376C-44E3-86FA-EE2F0F5052F2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581F-B4CB-489F-B007-D6E74068ABB0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4C90-F8B5-454D-B04D-4AAAF440C3C5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146300" y="228600"/>
            <a:ext cx="7099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0" y="1371600"/>
            <a:ext cx="6769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651000" y="6324600"/>
            <a:ext cx="1485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2000" y="6324600"/>
            <a:ext cx="462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324600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9CC51162-83C5-42BB-970D-8C4F736A2955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90213_144325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2057400" y="457200"/>
            <a:ext cx="7239000" cy="54292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 descr="stema orasului Calimanest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74826"/>
              </p:ext>
            </p:extLst>
          </p:nvPr>
        </p:nvGraphicFramePr>
        <p:xfrm>
          <a:off x="1676402" y="1143000"/>
          <a:ext cx="804672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11400" y="228600"/>
            <a:ext cx="7594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</a:rPr>
              <a:t>ANALIZ</a:t>
            </a:r>
            <a:r>
              <a:rPr lang="ro-RO" sz="1800" b="1" dirty="0">
                <a:latin typeface="Calibri" pitchFamily="34" charset="0"/>
              </a:rPr>
              <a:t>Ă</a:t>
            </a:r>
            <a:r>
              <a:rPr lang="en-US" sz="1800" b="1" dirty="0">
                <a:latin typeface="Calibri" pitchFamily="34" charset="0"/>
              </a:rPr>
              <a:t> </a:t>
            </a:r>
            <a:r>
              <a:rPr lang="ro-RO" sz="1800" b="1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COMPARATIV</a:t>
            </a:r>
            <a:r>
              <a:rPr lang="ro-RO" sz="1800" b="1" dirty="0">
                <a:latin typeface="Calibri" pitchFamily="34" charset="0"/>
              </a:rPr>
              <a:t>Ă</a:t>
            </a:r>
            <a:r>
              <a:rPr lang="en-US" sz="1800" b="1" dirty="0">
                <a:latin typeface="Calibri" pitchFamily="34" charset="0"/>
              </a:rPr>
              <a:t> </a:t>
            </a:r>
            <a:r>
              <a:rPr lang="ro-RO" sz="1800" b="1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VENITURI </a:t>
            </a:r>
            <a:r>
              <a:rPr lang="ro-RO" sz="1800" b="1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DESTINA</a:t>
            </a:r>
            <a:r>
              <a:rPr lang="ro-RO" sz="1800" b="1" dirty="0">
                <a:latin typeface="Calibri" pitchFamily="34" charset="0"/>
              </a:rPr>
              <a:t>Ţ</a:t>
            </a:r>
            <a:r>
              <a:rPr lang="en-US" sz="1800" b="1" dirty="0">
                <a:latin typeface="Calibri" pitchFamily="34" charset="0"/>
              </a:rPr>
              <a:t>IE SPECIAL</a:t>
            </a:r>
            <a:r>
              <a:rPr lang="ro-RO" sz="1800" b="1" dirty="0">
                <a:latin typeface="Calibri" pitchFamily="34" charset="0"/>
              </a:rPr>
              <a:t>Ă</a:t>
            </a:r>
            <a:endParaRPr lang="en-US" sz="18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BUGET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20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18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5.911.390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LEI               </a:t>
            </a:r>
            <a:r>
              <a:rPr lang="ro-RO" sz="1800" b="1" dirty="0" smtClean="0">
                <a:solidFill>
                  <a:srgbClr val="7030A0"/>
                </a:solidFill>
                <a:latin typeface="Calibri" pitchFamily="34" charset="0"/>
              </a:rPr>
              <a:t>PROPUNERI </a:t>
            </a:r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20</a:t>
            </a:r>
            <a:r>
              <a:rPr lang="ro-RO" sz="1800" b="1" dirty="0" smtClean="0">
                <a:solidFill>
                  <a:srgbClr val="7030A0"/>
                </a:solidFill>
                <a:latin typeface="Calibri" pitchFamily="34" charset="0"/>
              </a:rPr>
              <a:t>19</a:t>
            </a:r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 = </a:t>
            </a:r>
            <a:r>
              <a:rPr lang="ro-RO" sz="1800" b="1" dirty="0" smtClean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5.</a:t>
            </a:r>
            <a:r>
              <a:rPr lang="ro-RO" sz="1800" b="1" dirty="0" smtClean="0">
                <a:solidFill>
                  <a:srgbClr val="7030A0"/>
                </a:solidFill>
                <a:latin typeface="Calibri" pitchFamily="34" charset="0"/>
              </a:rPr>
              <a:t>165</a:t>
            </a:r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.</a:t>
            </a:r>
            <a:r>
              <a:rPr lang="ro-RO" sz="1800" b="1" dirty="0" smtClean="0">
                <a:solidFill>
                  <a:srgbClr val="7030A0"/>
                </a:solidFill>
                <a:latin typeface="Calibri" pitchFamily="34" charset="0"/>
              </a:rPr>
              <a:t>530</a:t>
            </a:r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 LEI</a:t>
            </a:r>
            <a:endParaRPr lang="ro-RO" sz="1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Picture 5" descr="stema orasului Calimanest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640" y="2672730"/>
            <a:ext cx="74424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rgbClr val="7030A0"/>
                </a:solidFill>
              </a:rPr>
              <a:t>FACTORII </a:t>
            </a:r>
            <a:r>
              <a:rPr lang="en-US" sz="1800" b="1" dirty="0" smtClean="0">
                <a:solidFill>
                  <a:srgbClr val="7030A0"/>
                </a:solidFill>
              </a:rPr>
              <a:t>CE </a:t>
            </a:r>
            <a:r>
              <a:rPr lang="en-US" sz="1800" b="1" dirty="0">
                <a:solidFill>
                  <a:srgbClr val="7030A0"/>
                </a:solidFill>
              </a:rPr>
              <a:t>AU </a:t>
            </a:r>
            <a:r>
              <a:rPr lang="en-US" sz="1800" b="1" dirty="0" smtClean="0">
                <a:solidFill>
                  <a:srgbClr val="7030A0"/>
                </a:solidFill>
              </a:rPr>
              <a:t>INFLUE</a:t>
            </a:r>
            <a:r>
              <a:rPr lang="ro-RO" sz="1800" b="1" dirty="0" smtClean="0">
                <a:solidFill>
                  <a:srgbClr val="7030A0"/>
                </a:solidFill>
              </a:rPr>
              <a:t>NȚAT MAJORAREA BUGETULUI </a:t>
            </a:r>
            <a:r>
              <a:rPr lang="en-US" sz="1800" b="1" dirty="0" smtClean="0">
                <a:solidFill>
                  <a:srgbClr val="7030A0"/>
                </a:solidFill>
              </a:rPr>
              <a:t>SUNT:</a:t>
            </a:r>
            <a:endParaRPr lang="ro-RO" sz="1800" b="1" dirty="0" smtClean="0">
              <a:solidFill>
                <a:srgbClr val="7030A0"/>
              </a:solidFill>
            </a:endParaRPr>
          </a:p>
          <a:p>
            <a:pPr algn="just"/>
            <a:endParaRPr lang="en-US" sz="200" b="1" dirty="0"/>
          </a:p>
          <a:p>
            <a:pPr marL="0" lvl="1" indent="457200" algn="just"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ro-RO" sz="1800" dirty="0" smtClean="0"/>
              <a:t>Creșterea</a:t>
            </a:r>
            <a:r>
              <a:rPr lang="en-US" sz="1800" dirty="0" smtClean="0"/>
              <a:t> </a:t>
            </a:r>
            <a:r>
              <a:rPr lang="ro-RO" sz="1800" dirty="0" smtClean="0"/>
              <a:t>sumelor </a:t>
            </a:r>
            <a:r>
              <a:rPr lang="en-US" sz="1800" dirty="0" err="1" smtClean="0"/>
              <a:t>alocate</a:t>
            </a:r>
            <a:r>
              <a:rPr lang="en-US" sz="1800" dirty="0" smtClean="0"/>
              <a:t> </a:t>
            </a:r>
            <a:r>
              <a:rPr lang="en-US" sz="1800" dirty="0" err="1" smtClean="0"/>
              <a:t>ora</a:t>
            </a:r>
            <a:r>
              <a:rPr lang="ro-RO" sz="1800" dirty="0" smtClean="0"/>
              <a:t>ş</a:t>
            </a:r>
            <a:r>
              <a:rPr lang="en-US" sz="1800" dirty="0" err="1" smtClean="0"/>
              <a:t>ului</a:t>
            </a:r>
            <a:r>
              <a:rPr lang="en-US" sz="1800" dirty="0" smtClean="0"/>
              <a:t> C</a:t>
            </a:r>
            <a:r>
              <a:rPr lang="ro-RO" sz="1800" dirty="0" smtClean="0"/>
              <a:t>ă</a:t>
            </a:r>
            <a:r>
              <a:rPr lang="en-US" sz="1800" dirty="0" err="1" smtClean="0"/>
              <a:t>limanesti</a:t>
            </a:r>
            <a:r>
              <a:rPr lang="en-US" sz="1800" dirty="0" smtClean="0"/>
              <a:t> din </a:t>
            </a:r>
            <a:r>
              <a:rPr lang="en-US" sz="1800" dirty="0" err="1" smtClean="0"/>
              <a:t>unele</a:t>
            </a:r>
            <a:r>
              <a:rPr lang="en-US" sz="1800" dirty="0" smtClean="0"/>
              <a:t> </a:t>
            </a:r>
            <a:r>
              <a:rPr lang="en-US" sz="1800" dirty="0" err="1" smtClean="0"/>
              <a:t>venituri</a:t>
            </a:r>
            <a:r>
              <a:rPr lang="en-US" sz="1800" dirty="0" smtClean="0"/>
              <a:t> ale </a:t>
            </a:r>
            <a:r>
              <a:rPr lang="en-US" sz="1800" dirty="0" err="1" smtClean="0"/>
              <a:t>Bugetului</a:t>
            </a:r>
            <a:r>
              <a:rPr lang="en-US" sz="1800" dirty="0" smtClean="0"/>
              <a:t> de Stat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anul</a:t>
            </a:r>
            <a:r>
              <a:rPr lang="en-US" sz="1800" dirty="0" smtClean="0"/>
              <a:t> 201</a:t>
            </a:r>
            <a:r>
              <a:rPr lang="ro-RO" sz="1800" dirty="0" smtClean="0"/>
              <a:t>9</a:t>
            </a:r>
            <a:r>
              <a:rPr lang="en-US" sz="1800" dirty="0" smtClean="0"/>
              <a:t> </a:t>
            </a:r>
            <a:r>
              <a:rPr lang="ro-RO" sz="1800" dirty="0" err="1"/>
              <a:t>ş</a:t>
            </a:r>
            <a:r>
              <a:rPr lang="en-US" sz="1800" dirty="0" smtClean="0"/>
              <a:t>i </a:t>
            </a:r>
            <a:r>
              <a:rPr lang="en-US" sz="1800" dirty="0" err="1" smtClean="0"/>
              <a:t>comunicate</a:t>
            </a:r>
            <a:r>
              <a:rPr lang="en-US" sz="1800" dirty="0" smtClean="0"/>
              <a:t> de </a:t>
            </a:r>
            <a:r>
              <a:rPr lang="en-US" sz="1800" dirty="0" err="1" smtClean="0"/>
              <a:t>Administra</a:t>
            </a:r>
            <a:r>
              <a:rPr lang="ro-RO" sz="1800" dirty="0" smtClean="0"/>
              <a:t>ţ</a:t>
            </a:r>
            <a:r>
              <a:rPr lang="en-US" sz="1800" dirty="0" err="1" smtClean="0"/>
              <a:t>ia</a:t>
            </a:r>
            <a:r>
              <a:rPr lang="en-US" sz="1800" dirty="0" smtClean="0"/>
              <a:t> Jude</a:t>
            </a:r>
            <a:r>
              <a:rPr lang="ro-RO" sz="1800" dirty="0"/>
              <a:t>ţ</a:t>
            </a:r>
            <a:r>
              <a:rPr lang="en-US" sz="1800" dirty="0" err="1" smtClean="0"/>
              <a:t>ean</a:t>
            </a:r>
            <a:r>
              <a:rPr lang="ro-RO" sz="1800" dirty="0" smtClean="0"/>
              <a:t>ă</a:t>
            </a:r>
            <a:r>
              <a:rPr lang="en-US" sz="1800" dirty="0" smtClean="0"/>
              <a:t> a </a:t>
            </a:r>
            <a:r>
              <a:rPr lang="en-US" sz="1800" dirty="0" err="1" smtClean="0"/>
              <a:t>Finan</a:t>
            </a:r>
            <a:r>
              <a:rPr lang="ro-RO" sz="1800" dirty="0" smtClean="0"/>
              <a:t>ţ</a:t>
            </a:r>
            <a:r>
              <a:rPr lang="en-US" sz="1800" dirty="0" err="1" smtClean="0"/>
              <a:t>elor</a:t>
            </a:r>
            <a:r>
              <a:rPr lang="en-US" sz="1800" dirty="0" smtClean="0"/>
              <a:t> </a:t>
            </a:r>
            <a:r>
              <a:rPr lang="en-US" sz="1800" dirty="0" err="1" smtClean="0"/>
              <a:t>Publice</a:t>
            </a:r>
            <a:r>
              <a:rPr lang="en-US" sz="1800" dirty="0" smtClean="0"/>
              <a:t> V</a:t>
            </a:r>
            <a:r>
              <a:rPr lang="ro-RO" sz="1800" dirty="0" smtClean="0"/>
              <a:t>â</a:t>
            </a:r>
            <a:r>
              <a:rPr lang="en-US" sz="1800" dirty="0" err="1" smtClean="0"/>
              <a:t>lcea</a:t>
            </a:r>
            <a:r>
              <a:rPr lang="en-US" sz="1800" dirty="0" smtClean="0"/>
              <a:t> conform </a:t>
            </a:r>
            <a:r>
              <a:rPr lang="en-US" sz="1800" dirty="0" err="1" smtClean="0"/>
              <a:t>reglement</a:t>
            </a:r>
            <a:r>
              <a:rPr lang="ro-RO" sz="1800" dirty="0" smtClean="0"/>
              <a:t>ă</a:t>
            </a:r>
            <a:r>
              <a:rPr lang="en-US" sz="1800" dirty="0" err="1" smtClean="0"/>
              <a:t>rilor</a:t>
            </a:r>
            <a:r>
              <a:rPr lang="en-US" sz="1800" dirty="0" smtClean="0"/>
              <a:t> </a:t>
            </a:r>
            <a:r>
              <a:rPr lang="en-US" sz="1800" dirty="0" err="1" smtClean="0"/>
              <a:t>Legii</a:t>
            </a:r>
            <a:r>
              <a:rPr lang="en-US" sz="1800" dirty="0" smtClean="0"/>
              <a:t> </a:t>
            </a:r>
            <a:r>
              <a:rPr lang="ro-RO" sz="1800" dirty="0" smtClean="0"/>
              <a:t>nr. 50</a:t>
            </a:r>
            <a:r>
              <a:rPr lang="en-US" sz="1800" dirty="0" smtClean="0"/>
              <a:t>/</a:t>
            </a:r>
            <a:r>
              <a:rPr lang="ro-RO" sz="1800" dirty="0" smtClean="0"/>
              <a:t>2019, respectiv alocarea unei cote majorate cu 17 % din </a:t>
            </a:r>
            <a:r>
              <a:rPr lang="ro-RO" sz="1800" dirty="0"/>
              <a:t>I</a:t>
            </a:r>
            <a:r>
              <a:rPr lang="ro-RO" sz="1800" dirty="0" smtClean="0"/>
              <a:t>mpozitul pe Venitul Global și de asemenera alocarea unor sume suplimentare din T.V.A. pentru echilibrare, sume alocate pentru plata indemnizațiilor persoanelor cu handicap și a salariilor asistenților personali ai acestora.</a:t>
            </a:r>
          </a:p>
          <a:p>
            <a:pPr marL="0" lvl="1" indent="457200" algn="just">
              <a:buFont typeface="Wingdings" pitchFamily="2" charset="2"/>
              <a:buChar char="Ø"/>
            </a:pPr>
            <a:r>
              <a:rPr lang="ro-RO" sz="1800" dirty="0" smtClean="0"/>
              <a:t>Atragerea de fonduri europene pentru implementarea unor obiective de investiții de interes local.</a:t>
            </a:r>
          </a:p>
          <a:p>
            <a:pPr marL="0" lvl="1" indent="457200" algn="just">
              <a:buFont typeface="Wingdings" pitchFamily="2" charset="2"/>
              <a:buChar char="Ø"/>
            </a:pPr>
            <a:r>
              <a:rPr lang="en-US" sz="1800" dirty="0" err="1" smtClean="0"/>
              <a:t>Cre</a:t>
            </a:r>
            <a:r>
              <a:rPr lang="ro-RO" sz="1800" dirty="0" smtClean="0"/>
              <a:t>ş</a:t>
            </a:r>
            <a:r>
              <a:rPr lang="en-US" sz="1800" dirty="0" err="1" smtClean="0"/>
              <a:t>terea</a:t>
            </a:r>
            <a:r>
              <a:rPr lang="en-US" sz="1800" dirty="0" smtClean="0"/>
              <a:t> </a:t>
            </a:r>
            <a:r>
              <a:rPr lang="ro-RO" sz="1800" dirty="0" smtClean="0"/>
              <a:t>materiei </a:t>
            </a:r>
            <a:r>
              <a:rPr lang="ro-RO" sz="1800" dirty="0"/>
              <a:t>impozabile şi a bazei de </a:t>
            </a:r>
            <a:r>
              <a:rPr lang="ro-RO" sz="1800" dirty="0" smtClean="0"/>
              <a:t>impozitare.</a:t>
            </a:r>
            <a:endParaRPr lang="en-US" sz="1800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552271"/>
            <a:ext cx="6934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      </a:t>
            </a:r>
            <a:r>
              <a:rPr lang="en-US" sz="1800" dirty="0"/>
              <a:t>DIN CELE PREZENTATE SE OBSERV</a:t>
            </a:r>
            <a:r>
              <a:rPr lang="ro-RO" sz="1800" dirty="0"/>
              <a:t>Ă CĂ FAŢĂ DE </a:t>
            </a:r>
            <a:r>
              <a:rPr lang="ro-RO" sz="1800" dirty="0" smtClean="0"/>
              <a:t>VENITURILE </a:t>
            </a:r>
            <a:r>
              <a:rPr lang="ro-RO" sz="1800" dirty="0"/>
              <a:t>ESTIMATE ÎN BUGETUL INIŢIAL APROBAT PENTRU ANUL </a:t>
            </a:r>
            <a:r>
              <a:rPr lang="ro-RO" sz="1800" dirty="0" smtClean="0"/>
              <a:t>2018, </a:t>
            </a:r>
            <a:r>
              <a:rPr lang="ro-RO" sz="1800" dirty="0"/>
              <a:t>VENITURILE PROPRII ALE BUGETULUI </a:t>
            </a:r>
            <a:r>
              <a:rPr lang="ro-RO" sz="1800" dirty="0" smtClean="0"/>
              <a:t>LOCAL SUNT </a:t>
            </a:r>
            <a:r>
              <a:rPr lang="ro-RO" sz="1800" dirty="0"/>
              <a:t>MAI </a:t>
            </a:r>
            <a:r>
              <a:rPr lang="en-US" sz="1800" dirty="0" smtClean="0"/>
              <a:t>MARI</a:t>
            </a:r>
            <a:r>
              <a:rPr lang="ro-RO" sz="1800" dirty="0" smtClean="0"/>
              <a:t> </a:t>
            </a:r>
            <a:r>
              <a:rPr lang="ro-RO" sz="1800" dirty="0"/>
              <a:t>CU </a:t>
            </a:r>
            <a:r>
              <a:rPr lang="ro-RO" sz="1800" b="1" u="sng" dirty="0" smtClean="0">
                <a:solidFill>
                  <a:srgbClr val="7030A0"/>
                </a:solidFill>
              </a:rPr>
              <a:t>3.210.000 LEI</a:t>
            </a:r>
            <a:r>
              <a:rPr lang="en-US" sz="1800" dirty="0" smtClean="0"/>
              <a:t>, IAR VENITURILE CU DESTINA</a:t>
            </a:r>
            <a:r>
              <a:rPr lang="ro-RO" sz="1800" dirty="0"/>
              <a:t>Ț</a:t>
            </a:r>
            <a:r>
              <a:rPr lang="en-US" sz="1800" dirty="0" smtClean="0"/>
              <a:t>IE SPECIAL</a:t>
            </a:r>
            <a:r>
              <a:rPr lang="ro-RO" sz="1800" dirty="0" smtClean="0"/>
              <a:t>Ă SUNT MAI MARI CU </a:t>
            </a:r>
            <a:r>
              <a:rPr lang="ro-RO" sz="1800" b="1" u="sng" dirty="0" smtClean="0">
                <a:solidFill>
                  <a:srgbClr val="7030A0"/>
                </a:solidFill>
              </a:rPr>
              <a:t>19.254.070 </a:t>
            </a:r>
            <a:r>
              <a:rPr lang="ro-RO" sz="1800" b="1" u="sng" dirty="0">
                <a:solidFill>
                  <a:srgbClr val="7030A0"/>
                </a:solidFill>
              </a:rPr>
              <a:t>LEI</a:t>
            </a:r>
            <a:r>
              <a:rPr lang="ro-RO" sz="1800" dirty="0" smtClean="0"/>
              <a:t>  </a:t>
            </a:r>
            <a:r>
              <a:rPr lang="en-US" sz="1800" dirty="0" smtClean="0"/>
              <a:t> </a:t>
            </a:r>
            <a:r>
              <a:rPr lang="ro-RO" sz="1800" dirty="0" smtClean="0"/>
              <a:t>.</a:t>
            </a:r>
            <a:endParaRPr lang="en-US" sz="1800" dirty="0"/>
          </a:p>
        </p:txBody>
      </p:sp>
      <p:pic>
        <p:nvPicPr>
          <p:cNvPr id="4" name="Picture 3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712640" y="32445"/>
            <a:ext cx="7156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600" b="1" dirty="0" smtClean="0"/>
              <a:t>SE PROPUNE CA RESURSELE BUGETULUI LOCAL PE ANUL</a:t>
            </a:r>
            <a:r>
              <a:rPr lang="ro-RO" sz="1600" b="1" dirty="0" smtClean="0"/>
              <a:t> 201</a:t>
            </a:r>
            <a:r>
              <a:rPr lang="en-US" sz="1600" b="1" dirty="0" smtClean="0"/>
              <a:t>9 ESTIMATE </a:t>
            </a:r>
            <a:r>
              <a:rPr lang="ro-RO" sz="1600" b="1" dirty="0" smtClean="0"/>
              <a:t>LA </a:t>
            </a:r>
            <a:r>
              <a:rPr lang="en-US" sz="1600" b="1" dirty="0" smtClean="0"/>
              <a:t>44</a:t>
            </a:r>
            <a:r>
              <a:rPr lang="ro-RO" sz="1600" b="1" dirty="0" smtClean="0"/>
              <a:t>.</a:t>
            </a:r>
            <a:r>
              <a:rPr lang="en-US" sz="1600" b="1" dirty="0" smtClean="0"/>
              <a:t>560</a:t>
            </a:r>
            <a:r>
              <a:rPr lang="ro-RO" sz="1600" b="1" dirty="0" smtClean="0"/>
              <a:t>.</a:t>
            </a:r>
            <a:r>
              <a:rPr lang="en-US" sz="1600" b="1" dirty="0" smtClean="0"/>
              <a:t>000 </a:t>
            </a:r>
            <a:r>
              <a:rPr lang="ro-RO" sz="1600" b="1" dirty="0" smtClean="0"/>
              <a:t>LEI</a:t>
            </a:r>
            <a:r>
              <a:rPr lang="en-US" sz="1600" b="1" dirty="0" smtClean="0"/>
              <a:t> </a:t>
            </a:r>
            <a:r>
              <a:rPr lang="ro-RO" sz="1600" dirty="0" smtClean="0"/>
              <a:t>SĂ </a:t>
            </a:r>
            <a:r>
              <a:rPr lang="ro-RO" sz="1600" dirty="0"/>
              <a:t>FIE REPARTIZATE PENTRU FINANŢAREA CHLETUIELILOR FUNCŢIONALE ŞI REALIZAREA PROGRAMELOR DE DEZVOLTARE, PE DESTINAŢII DUPĂ CUM URMEAZĂ</a:t>
            </a:r>
            <a:r>
              <a:rPr lang="ro-RO" sz="1500" dirty="0"/>
              <a:t>:</a:t>
            </a:r>
            <a:endParaRPr lang="en-US" sz="1500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3387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87762"/>
              </p:ext>
            </p:extLst>
          </p:nvPr>
        </p:nvGraphicFramePr>
        <p:xfrm>
          <a:off x="1568624" y="1119497"/>
          <a:ext cx="7848872" cy="562187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163727"/>
                <a:gridCol w="1514694"/>
                <a:gridCol w="1170451"/>
              </a:tblGrid>
              <a:tr h="41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INDICATOR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BUGET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INI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Ț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IAL</a:t>
                      </a:r>
                      <a:endParaRPr kumimoji="0" lang="ro-RO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APROBAT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PROPUNERI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anchor="ctr" horzOverflow="overflow"/>
                </a:tc>
              </a:tr>
              <a:tr h="35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CREDITE BUGETARE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din care: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21.501.690</a:t>
                      </a:r>
                      <a:endParaRPr kumimoji="0" 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44.560.000</a:t>
                      </a:r>
                      <a:endParaRPr kumimoji="0" 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</a:tr>
              <a:tr h="4182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I.  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 FUNCŢIONALE  - UNITĂŢILE DE ÎNVĂŢĂMÂNT  PREUNIVERSITAR  DE STAT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716.070</a:t>
                      </a:r>
                      <a:endParaRPr kumimoji="0" 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680.000</a:t>
                      </a:r>
                      <a:endParaRPr kumimoji="0" 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</a:tr>
              <a:tr h="532398">
                <a:tc>
                  <a:txBody>
                    <a:bodyPr/>
                    <a:lstStyle/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cheltuieli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personal -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unităţi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învăţământ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cheltuieli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materiale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unităţi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învăţământ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o-R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burse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elevi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ajutoare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sociale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elevi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67.500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482.070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166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00</a:t>
                      </a:r>
                      <a:endParaRPr kumimoji="0" lang="ro-RO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54.000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531.000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95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  <a:endParaRPr kumimoji="0" lang="ro-RO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</a:tr>
              <a:tr h="53239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II. CHELTUIELI CU MĂSURI ŞI ACŢIUNI DE PROTECŢIE SOCIALĂ ŞI FUNCŢIONALE PENTRU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SERVICIUL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 PROTECŢIE SOCIALĂ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5.662.500</a:t>
                      </a:r>
                      <a:endParaRPr kumimoji="0" 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9.956.900</a:t>
                      </a:r>
                      <a:endParaRPr kumimoji="0" 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</a:tr>
              <a:tr h="1597195">
                <a:tc>
                  <a:txBody>
                    <a:bodyPr/>
                    <a:lstStyle/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compensare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preţ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energie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termică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facilităţi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transport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şi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subvenţii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o-RO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indemnizaţii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pentru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persoane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cu handicap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salarii insoţitori persoane cu handicap,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ajutoare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sociale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cheltuieli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funcţionale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serviciul protectie socială</a:t>
                      </a:r>
                    </a:p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personal creșă</a:t>
                      </a:r>
                    </a:p>
                    <a:p>
                      <a:pPr marL="355600" marR="0" lvl="1" indent="-1730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asistenţă socială pentru familie şi copii (proiect cofinanțat din fonduri europene, buget de stat, fonduri proprii)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700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</a:p>
                    <a:p>
                      <a:pPr algn="r"/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75.000</a:t>
                      </a: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2.345.000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309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66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  <a:endParaRPr kumimoji="0" lang="ro-RO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2.167.500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</a:p>
                    <a:p>
                      <a:pPr algn="r"/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75.000</a:t>
                      </a: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2.961.000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387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00</a:t>
                      </a: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0.000</a:t>
                      </a:r>
                      <a:endParaRPr kumimoji="0" lang="ro-RO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6.413.000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r"/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2372" marR="32372" marT="0" marB="0" anchor="ctr" horzOverflow="overflow"/>
                </a:tc>
              </a:tr>
              <a:tr h="38779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CHELTUIELI  CU  DISPENSARELE  ŞCOLARE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286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450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53239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CHELTUIELI PENTRU FINANŢAREA INSTITUŢIILOR DE CULTURĂ, SPRIJINIREA CULTELOR RELIGIOASE ŞI A ALTOR ACTIVITĂŢI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ECONOMICE ȘI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CULTURAL SPORTIVE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1.051.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000</a:t>
                      </a:r>
                      <a:endParaRPr kumimoji="0" 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1.500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709864">
                <a:tc>
                  <a:txBody>
                    <a:bodyPr/>
                    <a:lstStyle/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finanțarea unor acțiuni și evenimente culturale, sportive și religioase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cheltuieli funcționale centru de informare turistică</a:t>
                      </a:r>
                    </a:p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cheltuieli funcționale casa de cultură, bibliotecă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460.000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288.000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686.150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353.500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461.05</a:t>
                      </a:r>
                      <a:r>
                        <a:rPr kumimoji="0" lang="ro-RO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985448" y="764704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- lei- </a:t>
            </a:r>
            <a:endParaRPr lang="ro-RO" sz="1400" dirty="0"/>
          </a:p>
        </p:txBody>
      </p:sp>
      <p:pic>
        <p:nvPicPr>
          <p:cNvPr id="5" name="Picture 4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9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32605"/>
              </p:ext>
            </p:extLst>
          </p:nvPr>
        </p:nvGraphicFramePr>
        <p:xfrm>
          <a:off x="1424609" y="381001"/>
          <a:ext cx="7920880" cy="59707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780102"/>
                <a:gridCol w="1159430"/>
                <a:gridCol w="981348"/>
              </a:tblGrid>
              <a:tr h="2134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V. CHELTUIELI PRIVIND PROTECTIA MEDIULUI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540.000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626.170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379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VI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 CHELTUIELI SERVICII 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Ș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 DEZVOLTARE PUBLIC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Ă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1.710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1.447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330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628126">
                <a:tc>
                  <a:txBody>
                    <a:bodyPr/>
                    <a:lstStyle/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cheluieli materiale</a:t>
                      </a:r>
                    </a:p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transferuri  asociatii dezvoltare int</a:t>
                      </a:r>
                      <a:r>
                        <a:rPr kumimoji="0" lang="en-US" sz="12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er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comunitar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endParaRPr kumimoji="0" lang="ro-RO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1.000.000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710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  <a:endParaRPr kumimoji="0" lang="ro-RO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946.000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501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o-RO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3200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I. CHELTUIELI PRIVIND PLATA DATORIEI  PUBLICE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682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779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410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345469">
                <a:tc>
                  <a:txBody>
                    <a:bodyPr/>
                    <a:lstStyle/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rambursare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împrumut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obanzi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şi comisioane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527.000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594.410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85</a:t>
                      </a: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5066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II. 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FUNCŢIONALE PENTRU STRUCTURILE DIN APARATUL DE SPECIALITATE AL PRIMARULUI, POLIŢIA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LOCALA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ŞI APĂRAREA CIVILĂ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4.368.400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5.485.030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690938">
                <a:tc>
                  <a:txBody>
                    <a:bodyPr/>
                    <a:lstStyle/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funcţionale aparat propriu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355600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cheltuieli funcţionale Poliţia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Local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ă şi serviciul  Apărare Civilă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3.330.400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1.038.000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4.222.510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1.262.520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4158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IX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CHELTUIELI ÎNTRETINERE ZONE VERZI, PARCURI ŞI BAZE DE AGREMENT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1.190.000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1.413.950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505" marR="35505" marT="0" marB="0" anchor="ctr" horzOverflow="overflow"/>
                </a:tc>
              </a:tr>
              <a:tr h="3844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X. CHELTUIELI ÎNTREȚINERE ȘI REPARAȚII DRUMURI ȘI PODURI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615.000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677.760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429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CHELTUIELI </a:t>
                      </a: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PROGRAME DE DEZVOLTARE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4.680.720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21.541.950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</a:tr>
              <a:tr h="1554609">
                <a:tc>
                  <a:txBody>
                    <a:bodyPr/>
                    <a:lstStyle/>
                    <a:p>
                      <a:pPr marL="342900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de investiţii finanţate din fonduri proprii</a:t>
                      </a:r>
                    </a:p>
                    <a:p>
                      <a:pPr marL="355600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de investiţii finanţate din fonduri buget de stat</a:t>
                      </a:r>
                    </a:p>
                    <a:p>
                      <a:pPr marL="355600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de investiţii cofinanţate din fonduri Uniunea Europeană, buget de stat și buget local pentru care au fost semnate contracte de finanțare</a:t>
                      </a:r>
                    </a:p>
                    <a:p>
                      <a:pPr marL="355600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o-RO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cheltuieli de investiţii cofinanţate din fonduri Uniunea Europeană, buget de stat și buget local pentru care au fost depuse documentații în vederea semnării contractelor de finanțare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3.509.950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1.170.770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5505" marR="3550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2.414.350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847.650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17.538.000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741.950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2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35505" marR="35505" marT="0" marB="0" anchor="ctr" horzOverflow="overflow"/>
                </a:tc>
              </a:tr>
            </a:tbl>
          </a:graphicData>
        </a:graphic>
      </p:graphicFrame>
      <p:pic>
        <p:nvPicPr>
          <p:cNvPr id="3" name="Picture 2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745124"/>
              </p:ext>
            </p:extLst>
          </p:nvPr>
        </p:nvGraphicFramePr>
        <p:xfrm>
          <a:off x="1784648" y="152400"/>
          <a:ext cx="758952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stema orasului Calimanest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631967"/>
              </p:ext>
            </p:extLst>
          </p:nvPr>
        </p:nvGraphicFramePr>
        <p:xfrm>
          <a:off x="2209800" y="914400"/>
          <a:ext cx="7086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33600" y="41569"/>
            <a:ext cx="759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</a:rPr>
              <a:t>ANALIZ</a:t>
            </a:r>
            <a:r>
              <a:rPr lang="ro-RO" sz="1800" b="1" dirty="0">
                <a:latin typeface="Calibri" pitchFamily="34" charset="0"/>
              </a:rPr>
              <a:t>Ă</a:t>
            </a:r>
            <a:r>
              <a:rPr lang="en-US" sz="1800" b="1" dirty="0">
                <a:latin typeface="Calibri" pitchFamily="34" charset="0"/>
              </a:rPr>
              <a:t> COMPARATIV</a:t>
            </a:r>
            <a:r>
              <a:rPr lang="ro-RO" sz="1800" b="1" dirty="0">
                <a:latin typeface="Calibri" pitchFamily="34" charset="0"/>
              </a:rPr>
              <a:t>Ă</a:t>
            </a:r>
            <a:r>
              <a:rPr lang="en-US" sz="1800" b="1" dirty="0">
                <a:latin typeface="Calibri" pitchFamily="34" charset="0"/>
              </a:rPr>
              <a:t> CHELTUIELI</a:t>
            </a:r>
          </a:p>
          <a:p>
            <a:pPr lvl="0">
              <a:spcBef>
                <a:spcPct val="50000"/>
              </a:spcBef>
            </a:pP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BUGET 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2018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 = 2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501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69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0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EI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           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PROPUNERI 201</a:t>
            </a:r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9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= </a:t>
            </a:r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44.560.00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0</a:t>
            </a:r>
            <a:r>
              <a:rPr lang="ro-RO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LEI</a:t>
            </a:r>
            <a:endParaRPr lang="ro-RO" sz="1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spcBef>
                <a:spcPct val="50000"/>
              </a:spcBef>
            </a:pPr>
            <a:endParaRPr lang="ro-RO" sz="18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3" descr="stema orasului Calimanest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76450" y="1020530"/>
            <a:ext cx="70675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en-US" sz="1600" dirty="0" smtClean="0"/>
              <a:t>La </a:t>
            </a:r>
            <a:r>
              <a:rPr lang="en-US" sz="1600" dirty="0" err="1" smtClean="0"/>
              <a:t>repartizarea</a:t>
            </a:r>
            <a:r>
              <a:rPr lang="en-US" sz="1600" dirty="0" smtClean="0"/>
              <a:t> </a:t>
            </a:r>
            <a:r>
              <a:rPr lang="en-US" sz="1600" dirty="0" err="1" smtClean="0"/>
              <a:t>resurselor</a:t>
            </a:r>
            <a:r>
              <a:rPr lang="en-US" sz="1600" dirty="0" smtClean="0"/>
              <a:t> </a:t>
            </a:r>
            <a:r>
              <a:rPr lang="en-US" sz="1600" dirty="0" err="1" smtClean="0"/>
              <a:t>bugetului</a:t>
            </a:r>
            <a:r>
              <a:rPr lang="en-US" sz="1600" dirty="0" smtClean="0"/>
              <a:t> local </a:t>
            </a:r>
            <a:r>
              <a:rPr lang="en-US" sz="1600" dirty="0" err="1" smtClean="0"/>
              <a:t>pe</a:t>
            </a:r>
            <a:r>
              <a:rPr lang="en-US" sz="1600" dirty="0" smtClean="0"/>
              <a:t> </a:t>
            </a:r>
            <a:r>
              <a:rPr lang="en-US" sz="1600" dirty="0" err="1" smtClean="0"/>
              <a:t>destinatii</a:t>
            </a:r>
            <a:r>
              <a:rPr lang="en-US" sz="1600" dirty="0" smtClean="0"/>
              <a:t> s-au </a:t>
            </a:r>
            <a:r>
              <a:rPr lang="en-US" sz="1600" dirty="0" err="1" smtClean="0"/>
              <a:t>avut</a:t>
            </a:r>
            <a:r>
              <a:rPr lang="en-US" sz="1600" dirty="0" smtClean="0"/>
              <a:t> in </a:t>
            </a:r>
            <a:r>
              <a:rPr lang="en-US" sz="1600" dirty="0" err="1" smtClean="0"/>
              <a:t>vedere</a:t>
            </a:r>
            <a:r>
              <a:rPr lang="en-US" sz="1600" dirty="0" smtClean="0"/>
              <a:t> </a:t>
            </a:r>
            <a:r>
              <a:rPr lang="en-US" sz="1600" dirty="0" err="1" smtClean="0"/>
              <a:t>urmatoarele</a:t>
            </a:r>
            <a:r>
              <a:rPr lang="en-US" sz="1600" dirty="0" smtClean="0"/>
              <a:t>: </a:t>
            </a:r>
            <a:endParaRPr lang="ro-RO" sz="1600" dirty="0" smtClean="0"/>
          </a:p>
          <a:p>
            <a:pPr indent="457200" algn="just"/>
            <a:endParaRPr lang="en-US" sz="1600" dirty="0" smtClean="0"/>
          </a:p>
          <a:p>
            <a:pPr indent="457200" algn="just">
              <a:buFontTx/>
              <a:buChar char="-"/>
            </a:pPr>
            <a:r>
              <a:rPr lang="ro-RO" sz="1600" dirty="0" smtClean="0"/>
              <a:t>a</a:t>
            </a:r>
            <a:r>
              <a:rPr lang="en-US" sz="1600" dirty="0" err="1" smtClean="0"/>
              <a:t>sigurarea</a:t>
            </a:r>
            <a:r>
              <a:rPr lang="en-US" sz="1600" dirty="0" smtClean="0"/>
              <a:t> </a:t>
            </a:r>
            <a:r>
              <a:rPr lang="ro-RO" sz="1600" dirty="0" smtClean="0"/>
              <a:t>de credite bugetare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ro-RO" sz="1600" dirty="0" smtClean="0"/>
              <a:t>plata sumelor restante înregistrate la data de 31 decembrie 2018</a:t>
            </a:r>
            <a:r>
              <a:rPr lang="en-US" sz="1600" dirty="0" smtClean="0"/>
              <a:t>; </a:t>
            </a:r>
            <a:endParaRPr lang="ro-RO" sz="1600" dirty="0" smtClean="0"/>
          </a:p>
          <a:p>
            <a:pPr indent="457200" algn="just">
              <a:buFontTx/>
              <a:buChar char="-"/>
            </a:pPr>
            <a:r>
              <a:rPr lang="en-US" sz="1600" dirty="0" err="1"/>
              <a:t>asigurarea</a:t>
            </a:r>
            <a:r>
              <a:rPr lang="en-US" sz="1600" dirty="0"/>
              <a:t> </a:t>
            </a:r>
            <a:r>
              <a:rPr lang="ro-RO" sz="1600" dirty="0" smtClean="0"/>
              <a:t>de credite bugetare</a:t>
            </a:r>
            <a:r>
              <a:rPr lang="en-US" sz="1600" dirty="0" smtClean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 smtClean="0"/>
              <a:t>finan</a:t>
            </a:r>
            <a:r>
              <a:rPr lang="ro-RO" sz="1600" dirty="0" smtClean="0"/>
              <a:t>ț</a:t>
            </a:r>
            <a:r>
              <a:rPr lang="en-US" sz="1600" dirty="0" smtClean="0"/>
              <a:t>area </a:t>
            </a:r>
            <a:r>
              <a:rPr lang="en-US" sz="1600" dirty="0" err="1"/>
              <a:t>cheltuielilor</a:t>
            </a:r>
            <a:r>
              <a:rPr lang="en-US" sz="1600" dirty="0"/>
              <a:t> </a:t>
            </a:r>
            <a:r>
              <a:rPr lang="en-US" sz="1600" dirty="0" err="1" smtClean="0"/>
              <a:t>func</a:t>
            </a:r>
            <a:r>
              <a:rPr lang="ro-RO" sz="1600" dirty="0" smtClean="0"/>
              <a:t>ț</a:t>
            </a:r>
            <a:r>
              <a:rPr lang="en-US" sz="1600" dirty="0" err="1" smtClean="0"/>
              <a:t>ionale</a:t>
            </a:r>
            <a:r>
              <a:rPr lang="en-US" sz="1600" dirty="0" smtClean="0"/>
              <a:t> </a:t>
            </a:r>
            <a:r>
              <a:rPr lang="ro-RO" sz="1600" dirty="0" smtClean="0"/>
              <a:t>ale</a:t>
            </a:r>
            <a:r>
              <a:rPr lang="en-US" sz="1600" dirty="0" smtClean="0"/>
              <a:t> t</a:t>
            </a:r>
            <a:r>
              <a:rPr lang="ro-RO" sz="1600" dirty="0" err="1" smtClean="0"/>
              <a:t>uturor</a:t>
            </a:r>
            <a:r>
              <a:rPr lang="en-US" sz="1600" dirty="0" smtClean="0"/>
              <a:t> </a:t>
            </a:r>
            <a:r>
              <a:rPr lang="en-US" sz="1600" dirty="0" err="1" smtClean="0"/>
              <a:t>structuril</a:t>
            </a:r>
            <a:r>
              <a:rPr lang="ro-RO" sz="1600" dirty="0" smtClean="0"/>
              <a:t>or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organizare</a:t>
            </a:r>
            <a:r>
              <a:rPr lang="en-US" sz="1600" dirty="0"/>
              <a:t> </a:t>
            </a:r>
            <a:r>
              <a:rPr lang="ro-RO" sz="1600" dirty="0" err="1"/>
              <a:t>ș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smtClean="0"/>
              <a:t>to</a:t>
            </a:r>
            <a:r>
              <a:rPr lang="ro-RO" sz="1600" dirty="0" smtClean="0"/>
              <a:t>ț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/>
              <a:t>ordonatorii</a:t>
            </a:r>
            <a:r>
              <a:rPr lang="en-US" sz="1600" dirty="0"/>
              <a:t> </a:t>
            </a:r>
            <a:r>
              <a:rPr lang="en-US" sz="1600" dirty="0" err="1" smtClean="0"/>
              <a:t>ter</a:t>
            </a:r>
            <a:r>
              <a:rPr lang="ro-RO" sz="1600" dirty="0" smtClean="0"/>
              <a:t>ț</a:t>
            </a:r>
            <a:r>
              <a:rPr lang="en-US" sz="1600" dirty="0" err="1" smtClean="0"/>
              <a:t>iari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credite</a:t>
            </a:r>
            <a:r>
              <a:rPr lang="en-US" sz="1600" dirty="0"/>
              <a:t> </a:t>
            </a:r>
            <a:r>
              <a:rPr lang="en-US" sz="1600" dirty="0" err="1"/>
              <a:t>ai</a:t>
            </a:r>
            <a:r>
              <a:rPr lang="en-US" sz="1600" dirty="0"/>
              <a:t> </a:t>
            </a:r>
            <a:r>
              <a:rPr lang="en-US" sz="1600" dirty="0" err="1"/>
              <a:t>bugetului</a:t>
            </a:r>
            <a:r>
              <a:rPr lang="en-US" sz="1600" dirty="0"/>
              <a:t> local; </a:t>
            </a:r>
            <a:endParaRPr lang="ro-RO" sz="1600" dirty="0"/>
          </a:p>
          <a:p>
            <a:pPr indent="457200" algn="just">
              <a:buFontTx/>
              <a:buChar char="-"/>
            </a:pPr>
            <a:r>
              <a:rPr lang="en-US" sz="1600" dirty="0" err="1" smtClean="0"/>
              <a:t>asigurarea</a:t>
            </a:r>
            <a:r>
              <a:rPr lang="en-US" sz="1600" dirty="0" smtClean="0"/>
              <a:t> </a:t>
            </a:r>
            <a:r>
              <a:rPr lang="en-US" sz="1600" dirty="0" err="1" smtClean="0"/>
              <a:t>finan</a:t>
            </a:r>
            <a:r>
              <a:rPr lang="ro-RO" sz="1600" dirty="0" err="1" smtClean="0"/>
              <a:t>ță</a:t>
            </a:r>
            <a:r>
              <a:rPr lang="en-US" sz="1600" dirty="0" err="1" smtClean="0"/>
              <a:t>rii</a:t>
            </a:r>
            <a:r>
              <a:rPr lang="en-US" sz="1600" dirty="0" smtClean="0"/>
              <a:t> m</a:t>
            </a:r>
            <a:r>
              <a:rPr lang="ro-RO" sz="1600" dirty="0" smtClean="0"/>
              <a:t>ă</a:t>
            </a:r>
            <a:r>
              <a:rPr lang="en-US" sz="1600" dirty="0" err="1" smtClean="0"/>
              <a:t>surilor</a:t>
            </a:r>
            <a:r>
              <a:rPr lang="en-US" sz="1600" dirty="0" smtClean="0"/>
              <a:t> de </a:t>
            </a:r>
            <a:r>
              <a:rPr lang="en-US" sz="1600" dirty="0" err="1" smtClean="0"/>
              <a:t>protec</a:t>
            </a:r>
            <a:r>
              <a:rPr lang="ro-RO" sz="1600" dirty="0" smtClean="0"/>
              <a:t>ț</a:t>
            </a:r>
            <a:r>
              <a:rPr lang="en-US" sz="1600" dirty="0" err="1" smtClean="0"/>
              <a:t>ie</a:t>
            </a:r>
            <a:r>
              <a:rPr lang="en-US" sz="1600" dirty="0" smtClean="0"/>
              <a:t> social</a:t>
            </a:r>
            <a:r>
              <a:rPr lang="ro-RO" sz="1600" dirty="0" smtClean="0"/>
              <a:t>ă</a:t>
            </a:r>
            <a:r>
              <a:rPr lang="en-US" sz="1600" dirty="0" smtClean="0"/>
              <a:t>, </a:t>
            </a:r>
            <a:r>
              <a:rPr lang="en-US" sz="1600" dirty="0" err="1" smtClean="0"/>
              <a:t>acordarea</a:t>
            </a:r>
            <a:r>
              <a:rPr lang="en-US" sz="1600" dirty="0" smtClean="0"/>
              <a:t> de </a:t>
            </a:r>
            <a:r>
              <a:rPr lang="en-US" sz="1600" dirty="0" err="1" smtClean="0"/>
              <a:t>subven</a:t>
            </a:r>
            <a:r>
              <a:rPr lang="ro-RO" sz="1600" dirty="0" smtClean="0"/>
              <a:t>ț</a:t>
            </a:r>
            <a:r>
              <a:rPr lang="en-US" sz="1600" dirty="0" smtClean="0"/>
              <a:t>ii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transportul</a:t>
            </a:r>
            <a:r>
              <a:rPr lang="en-US" sz="1600" dirty="0" smtClean="0"/>
              <a:t> urban de c</a:t>
            </a:r>
            <a:r>
              <a:rPr lang="ro-RO" sz="1600" dirty="0" smtClean="0"/>
              <a:t>ă</a:t>
            </a:r>
            <a:r>
              <a:rPr lang="en-US" sz="1600" dirty="0" smtClean="0"/>
              <a:t>l</a:t>
            </a:r>
            <a:r>
              <a:rPr lang="ro-RO" sz="1600" dirty="0" smtClean="0"/>
              <a:t>ă</a:t>
            </a:r>
            <a:r>
              <a:rPr lang="en-US" sz="1600" dirty="0" smtClean="0"/>
              <a:t>tori </a:t>
            </a:r>
            <a:r>
              <a:rPr lang="ro-RO" sz="1600" dirty="0" err="1"/>
              <a:t>ș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compensarea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</a:t>
            </a:r>
            <a:r>
              <a:rPr lang="ro-RO" sz="1600" dirty="0" smtClean="0"/>
              <a:t>ț</a:t>
            </a:r>
            <a:r>
              <a:rPr lang="en-US" sz="1600" dirty="0" err="1" smtClean="0"/>
              <a:t>elor</a:t>
            </a:r>
            <a:r>
              <a:rPr lang="en-US" sz="1600" dirty="0" smtClean="0"/>
              <a:t> de </a:t>
            </a:r>
            <a:r>
              <a:rPr lang="en-US" sz="1600" dirty="0" err="1" smtClean="0"/>
              <a:t>pret</a:t>
            </a:r>
            <a:r>
              <a:rPr lang="en-US" sz="1600" dirty="0" smtClean="0"/>
              <a:t> la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termic</a:t>
            </a:r>
            <a:r>
              <a:rPr lang="ro-RO" sz="1600" dirty="0" smtClean="0"/>
              <a:t>ă</a:t>
            </a:r>
            <a:r>
              <a:rPr lang="en-US" sz="1600" dirty="0" smtClean="0"/>
              <a:t> </a:t>
            </a:r>
            <a:r>
              <a:rPr lang="en-US" sz="1600" dirty="0" err="1" smtClean="0"/>
              <a:t>livrat</a:t>
            </a:r>
            <a:r>
              <a:rPr lang="ro-RO" sz="1600" dirty="0" smtClean="0"/>
              <a:t>ă</a:t>
            </a:r>
            <a:r>
              <a:rPr lang="en-US" sz="1600" dirty="0" smtClean="0"/>
              <a:t> </a:t>
            </a:r>
            <a:r>
              <a:rPr lang="en-US" sz="1600" dirty="0" err="1" smtClean="0"/>
              <a:t>popula</a:t>
            </a:r>
            <a:r>
              <a:rPr lang="ro-RO" sz="1600" dirty="0" smtClean="0"/>
              <a:t>ț</a:t>
            </a:r>
            <a:r>
              <a:rPr lang="en-US" sz="1600" dirty="0" err="1" smtClean="0"/>
              <a:t>iei</a:t>
            </a:r>
            <a:r>
              <a:rPr lang="ro-RO" sz="1600" dirty="0"/>
              <a:t>;</a:t>
            </a:r>
            <a:endParaRPr lang="ro-RO" sz="1600" dirty="0" smtClean="0"/>
          </a:p>
          <a:p>
            <a:pPr indent="457200" algn="just">
              <a:buFontTx/>
              <a:buChar char="-"/>
            </a:pPr>
            <a:r>
              <a:rPr lang="ro-RO" sz="1600" dirty="0" smtClean="0"/>
              <a:t>asigurarea sumelor necesare pentru </a:t>
            </a:r>
            <a:r>
              <a:rPr lang="en-US" sz="1600" dirty="0" err="1" smtClean="0"/>
              <a:t>plata</a:t>
            </a:r>
            <a:r>
              <a:rPr lang="en-US" sz="1600" dirty="0" smtClean="0"/>
              <a:t> </a:t>
            </a:r>
            <a:r>
              <a:rPr lang="en-US" sz="1600" dirty="0" err="1"/>
              <a:t>datoriei</a:t>
            </a:r>
            <a:r>
              <a:rPr lang="en-US" sz="1600" dirty="0"/>
              <a:t> </a:t>
            </a:r>
            <a:r>
              <a:rPr lang="en-US" sz="1600" dirty="0" err="1"/>
              <a:t>publice</a:t>
            </a:r>
            <a:r>
              <a:rPr lang="en-US" sz="1600" dirty="0"/>
              <a:t> </a:t>
            </a:r>
            <a:r>
              <a:rPr lang="en-US" sz="1600" dirty="0" err="1" smtClean="0"/>
              <a:t>angajate</a:t>
            </a:r>
            <a:r>
              <a:rPr lang="ro-RO" sz="1600" dirty="0" smtClean="0"/>
              <a:t>;</a:t>
            </a:r>
          </a:p>
          <a:p>
            <a:pPr indent="457200" algn="just">
              <a:buFontTx/>
              <a:buChar char="-"/>
            </a:pPr>
            <a:r>
              <a:rPr lang="en-US" sz="1600" dirty="0" err="1" smtClean="0"/>
              <a:t>asigurarea</a:t>
            </a:r>
            <a:r>
              <a:rPr lang="en-US" sz="1600" dirty="0" smtClean="0"/>
              <a:t> </a:t>
            </a:r>
            <a:r>
              <a:rPr lang="en-US" sz="1600" dirty="0" err="1" smtClean="0"/>
              <a:t>finan</a:t>
            </a:r>
            <a:r>
              <a:rPr lang="ro-RO" sz="1600" dirty="0" smtClean="0"/>
              <a:t>ță</a:t>
            </a:r>
            <a:r>
              <a:rPr lang="en-US" sz="1600" dirty="0" err="1" smtClean="0"/>
              <a:t>rii</a:t>
            </a:r>
            <a:r>
              <a:rPr lang="en-US" sz="1600" dirty="0" smtClean="0"/>
              <a:t> </a:t>
            </a:r>
            <a:r>
              <a:rPr lang="en-US" sz="1600" dirty="0" err="1" smtClean="0"/>
              <a:t>lucr</a:t>
            </a:r>
            <a:r>
              <a:rPr lang="ro-RO" sz="1600" dirty="0" smtClean="0"/>
              <a:t>ă</a:t>
            </a:r>
            <a:r>
              <a:rPr lang="en-US" sz="1600" dirty="0" err="1" smtClean="0"/>
              <a:t>rilor</a:t>
            </a:r>
            <a:r>
              <a:rPr lang="en-US" sz="1600" dirty="0" smtClean="0"/>
              <a:t> de </a:t>
            </a:r>
            <a:r>
              <a:rPr lang="en-US" sz="1600" dirty="0" err="1" smtClean="0"/>
              <a:t>repara</a:t>
            </a:r>
            <a:r>
              <a:rPr lang="ro-RO" sz="1600" dirty="0"/>
              <a:t>ț</a:t>
            </a:r>
            <a:r>
              <a:rPr lang="en-US" sz="1600" dirty="0" smtClean="0"/>
              <a:t>ii, </a:t>
            </a:r>
            <a:r>
              <a:rPr lang="ro-RO" sz="1600" dirty="0"/>
              <a:t>î</a:t>
            </a:r>
            <a:r>
              <a:rPr lang="en-US" sz="1600" dirty="0" err="1" smtClean="0"/>
              <a:t>ntre</a:t>
            </a:r>
            <a:r>
              <a:rPr lang="ro-RO" sz="1600" dirty="0" smtClean="0"/>
              <a:t>ț</a:t>
            </a:r>
            <a:r>
              <a:rPr lang="en-US" sz="1600" dirty="0" err="1" smtClean="0"/>
              <a:t>inere</a:t>
            </a:r>
            <a:r>
              <a:rPr lang="en-US" sz="1600" dirty="0" smtClean="0"/>
              <a:t> </a:t>
            </a:r>
            <a:r>
              <a:rPr lang="ro-RO" sz="1600" dirty="0" smtClean="0"/>
              <a:t>ș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modernizare</a:t>
            </a:r>
            <a:r>
              <a:rPr lang="en-US" sz="1600" dirty="0" smtClean="0"/>
              <a:t>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bunurile</a:t>
            </a:r>
            <a:r>
              <a:rPr lang="en-US" sz="1600" dirty="0" smtClean="0"/>
              <a:t> din </a:t>
            </a:r>
            <a:r>
              <a:rPr lang="en-US" sz="1600" dirty="0" err="1" smtClean="0"/>
              <a:t>domeniul</a:t>
            </a:r>
            <a:r>
              <a:rPr lang="en-US" sz="1600" dirty="0" smtClean="0"/>
              <a:t> public </a:t>
            </a:r>
            <a:r>
              <a:rPr lang="ro-RO" sz="1600" dirty="0" smtClean="0"/>
              <a:t>ș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privat</a:t>
            </a:r>
            <a:r>
              <a:rPr lang="en-US" sz="1600" dirty="0" smtClean="0"/>
              <a:t> al </a:t>
            </a:r>
            <a:r>
              <a:rPr lang="en-US" sz="1600" dirty="0" err="1" smtClean="0"/>
              <a:t>ora</a:t>
            </a:r>
            <a:r>
              <a:rPr lang="ro-RO" sz="1600" dirty="0" smtClean="0"/>
              <a:t>ş</a:t>
            </a:r>
            <a:r>
              <a:rPr lang="en-US" sz="1600" dirty="0" err="1" smtClean="0"/>
              <a:t>ului</a:t>
            </a:r>
            <a:r>
              <a:rPr lang="en-US" sz="1600" dirty="0" smtClean="0"/>
              <a:t>; </a:t>
            </a:r>
            <a:endParaRPr lang="ro-RO" sz="1600" dirty="0" smtClean="0"/>
          </a:p>
          <a:p>
            <a:pPr indent="457200" algn="just">
              <a:buFontTx/>
              <a:buChar char="-"/>
            </a:pPr>
            <a:r>
              <a:rPr lang="en-US" sz="1600" dirty="0" err="1" smtClean="0"/>
              <a:t>asigurarea</a:t>
            </a:r>
            <a:r>
              <a:rPr lang="en-US" sz="1600" dirty="0" smtClean="0"/>
              <a:t> </a:t>
            </a:r>
            <a:r>
              <a:rPr lang="ro-RO" sz="1600" dirty="0" smtClean="0"/>
              <a:t>re</a:t>
            </a:r>
            <a:r>
              <a:rPr lang="en-US" sz="1600" dirty="0" err="1" smtClean="0"/>
              <a:t>surselor</a:t>
            </a:r>
            <a:r>
              <a:rPr lang="en-US" sz="1600" dirty="0" smtClean="0"/>
              <a:t> </a:t>
            </a:r>
            <a:r>
              <a:rPr lang="ro-RO" sz="1600" dirty="0" smtClean="0"/>
              <a:t>bugetare necesare </a:t>
            </a:r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ro-RO" sz="1600" dirty="0" smtClean="0"/>
              <a:t>finanțarea sau cofinanțarea tuturor </a:t>
            </a:r>
            <a:r>
              <a:rPr lang="en-US" sz="1600" dirty="0" err="1" smtClean="0"/>
              <a:t>programelelor</a:t>
            </a:r>
            <a:r>
              <a:rPr lang="en-US" sz="1600" dirty="0" smtClean="0"/>
              <a:t> </a:t>
            </a:r>
            <a:r>
              <a:rPr lang="en-US" sz="1600" dirty="0" smtClean="0"/>
              <a:t>de </a:t>
            </a:r>
            <a:r>
              <a:rPr lang="en-US" sz="1600" dirty="0" err="1" smtClean="0"/>
              <a:t>dezvoltare</a:t>
            </a:r>
            <a:r>
              <a:rPr lang="en-US" sz="1600" dirty="0" smtClean="0"/>
              <a:t>, </a:t>
            </a:r>
            <a:r>
              <a:rPr lang="en-US" sz="1600" dirty="0" err="1" smtClean="0"/>
              <a:t>respectiv</a:t>
            </a:r>
            <a:r>
              <a:rPr lang="en-US" sz="1600" dirty="0" smtClean="0"/>
              <a:t> </a:t>
            </a:r>
            <a:r>
              <a:rPr lang="en-US" sz="1600" dirty="0" err="1" smtClean="0"/>
              <a:t>finalizarea</a:t>
            </a:r>
            <a:r>
              <a:rPr lang="en-US" sz="1600" dirty="0" smtClean="0"/>
              <a:t> </a:t>
            </a:r>
            <a:r>
              <a:rPr lang="ro-RO" sz="1600" dirty="0" smtClean="0"/>
              <a:t>sau continuarea unor investiții începute și pentru demararea </a:t>
            </a:r>
            <a:r>
              <a:rPr lang="en-US" sz="1600" dirty="0" err="1" smtClean="0"/>
              <a:t>unor</a:t>
            </a:r>
            <a:r>
              <a:rPr lang="en-US" sz="1600" dirty="0" smtClean="0"/>
              <a:t> </a:t>
            </a:r>
            <a:r>
              <a:rPr lang="en-US" sz="1600" dirty="0" err="1" smtClean="0"/>
              <a:t>obiective</a:t>
            </a:r>
            <a:r>
              <a:rPr lang="ro-RO" sz="1600" dirty="0" smtClean="0"/>
              <a:t> noi </a:t>
            </a:r>
            <a:r>
              <a:rPr lang="en-US" sz="1600" dirty="0" smtClean="0"/>
              <a:t>.</a:t>
            </a:r>
          </a:p>
        </p:txBody>
      </p:sp>
      <p:pic>
        <p:nvPicPr>
          <p:cNvPr id="3" name="Picture 2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7400" y="304800"/>
            <a:ext cx="7391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7030A0"/>
                </a:solidFill>
              </a:rPr>
              <a:t>PROPUNERI INVESTIȚII </a:t>
            </a:r>
            <a:r>
              <a:rPr lang="en-US" sz="2000" b="1" dirty="0" smtClean="0">
                <a:solidFill>
                  <a:srgbClr val="7030A0"/>
                </a:solidFill>
              </a:rPr>
              <a:t>PENTRU </a:t>
            </a:r>
            <a:r>
              <a:rPr lang="en-US" sz="2000" b="1" dirty="0">
                <a:solidFill>
                  <a:srgbClr val="7030A0"/>
                </a:solidFill>
              </a:rPr>
              <a:t>ANUL </a:t>
            </a:r>
            <a:r>
              <a:rPr lang="en-US" sz="2000" b="1" dirty="0" smtClean="0">
                <a:solidFill>
                  <a:srgbClr val="7030A0"/>
                </a:solidFill>
              </a:rPr>
              <a:t>2019</a:t>
            </a:r>
          </a:p>
          <a:p>
            <a:pPr algn="ctr"/>
            <a:endParaRPr lang="ro-RO" sz="2000" b="1" dirty="0" smtClean="0">
              <a:solidFill>
                <a:srgbClr val="7030A0"/>
              </a:solidFill>
            </a:endParaRP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73723"/>
              </p:ext>
            </p:extLst>
          </p:nvPr>
        </p:nvGraphicFramePr>
        <p:xfrm>
          <a:off x="2209801" y="979517"/>
          <a:ext cx="7315199" cy="5604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199"/>
                <a:gridCol w="3733800"/>
                <a:gridCol w="1545474"/>
                <a:gridCol w="1578726"/>
              </a:tblGrid>
              <a:tr h="697490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2"/>
                          </a:solidFill>
                        </a:rPr>
                        <a:t>Nr. Crt.</a:t>
                      </a:r>
                      <a:endParaRPr lang="ro-RO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2"/>
                          </a:solidFill>
                        </a:rPr>
                        <a:t>DENUMIRE INVESTIȚII </a:t>
                      </a:r>
                      <a:endParaRPr lang="ro-RO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VALOARE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PROIECT</a:t>
                      </a:r>
                      <a:endParaRPr lang="ro-RO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CHELTUIELI  2019</a:t>
                      </a:r>
                    </a:p>
                    <a:p>
                      <a:pPr algn="ctr"/>
                      <a:endParaRPr lang="ro-RO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4101">
                <a:tc>
                  <a:txBody>
                    <a:bodyPr/>
                    <a:lstStyle/>
                    <a:p>
                      <a:pPr marL="228600" lvl="4" indent="-228600" algn="ctr">
                        <a:buFont typeface="+mj-lt"/>
                        <a:buNone/>
                      </a:pPr>
                      <a:r>
                        <a:rPr lang="en-US" sz="1400" dirty="0" smtClean="0"/>
                        <a:t>1.</a:t>
                      </a:r>
                      <a:endParaRPr lang="ro-RO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MODERNIZARE STRĂZI PE RAZA STAȚIUNII CĂLIMĂNEȘTI-CĂCIULATA – ASFALTARE, AMENAJARE TROTUARE, EXECUȚIE RIGOLE DE PRELUARE A APEI PLUVIALE, ORAȘUL CĂLIMĂNEȘTI, JUDEȚUL VÂLCEA</a:t>
                      </a:r>
                      <a:endParaRPr lang="it-IT" sz="1400" b="0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20.192.901,62 </a:t>
                      </a:r>
                      <a:endParaRPr lang="ro-RO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9.000.000,00</a:t>
                      </a:r>
                      <a:endParaRPr lang="ro-RO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1801">
                <a:tc>
                  <a:txBody>
                    <a:bodyPr/>
                    <a:lstStyle/>
                    <a:p>
                      <a:pPr marL="228600" lvl="4" indent="-228600" algn="ctr">
                        <a:buFont typeface="+mj-lt"/>
                        <a:buNone/>
                      </a:pPr>
                      <a:r>
                        <a:rPr lang="en-US" sz="1400" dirty="0" smtClean="0"/>
                        <a:t>2.</a:t>
                      </a:r>
                      <a:endParaRPr lang="ro-RO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CONSTRUIRE – REABILITARE ZONĂ VERDE POIANA LUI CĂLIMAN, CĂLIMĂNEȘTI, JUDEȚUL VÂLCEA</a:t>
                      </a:r>
                      <a:endParaRPr lang="ro-RO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4.153.788,94</a:t>
                      </a:r>
                      <a:r>
                        <a:rPr lang="ro-R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o-RO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  <a:cs typeface="Times New Roman" pitchFamily="18" charset="0"/>
                        </a:rPr>
                        <a:t>4.084.000,00</a:t>
                      </a:r>
                      <a:endParaRPr lang="ro-RO" sz="14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4101">
                <a:tc>
                  <a:txBody>
                    <a:bodyPr/>
                    <a:lstStyle/>
                    <a:p>
                      <a:pPr marL="228600" lvl="4" indent="-228600" algn="ctr">
                        <a:buFont typeface="+mj-lt"/>
                        <a:buNone/>
                      </a:pPr>
                      <a:r>
                        <a:rPr lang="en-US" sz="1400" dirty="0" smtClean="0"/>
                        <a:t>3.</a:t>
                      </a:r>
                      <a:endParaRPr lang="ro-RO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CREȘTEREA EFICIENȚEI ENERGETICE ÎN CLĂDIREA ȘCOLII GIMNAZIALE JIBLEA VECHE CĂLIMĂNEȘTI</a:t>
                      </a:r>
                      <a:endParaRPr lang="it-IT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3.125.269,50</a:t>
                      </a:r>
                      <a:r>
                        <a:rPr lang="ro-R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o-RO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  <a:cs typeface="Times New Roman" pitchFamily="18" charset="0"/>
                        </a:rPr>
                        <a:t>3.078.000,00</a:t>
                      </a:r>
                      <a:endParaRPr lang="ro-RO" sz="14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4101">
                <a:tc>
                  <a:txBody>
                    <a:bodyPr/>
                    <a:lstStyle/>
                    <a:p>
                      <a:pPr marL="228600" lvl="4" indent="-228600" algn="ctr">
                        <a:buFont typeface="+mj-lt"/>
                        <a:buNone/>
                      </a:pPr>
                      <a:r>
                        <a:rPr lang="en-US" sz="1400" dirty="0" smtClean="0"/>
                        <a:t>4.</a:t>
                      </a:r>
                      <a:endParaRPr lang="ro-RO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CREȘTEREA EFICIENȚEI ENERGETICE ÎN CLĂDIREA GRĂDINIȚEI CU PROGRAM PRELUNGIT CĂLIMĂNEȘTI</a:t>
                      </a:r>
                      <a:endParaRPr lang="ro-RO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1.375.673, 82 </a:t>
                      </a:r>
                      <a:endParaRPr lang="ro-RO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  <a:cs typeface="Times New Roman" pitchFamily="18" charset="0"/>
                        </a:rPr>
                        <a:t>1.376.000,00</a:t>
                      </a:r>
                      <a:endParaRPr lang="ro-RO" sz="14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1801">
                <a:tc>
                  <a:txBody>
                    <a:bodyPr/>
                    <a:lstStyle/>
                    <a:p>
                      <a:pPr marL="228600" lvl="4" indent="-228600" algn="ctr">
                        <a:buFont typeface="+mj-lt"/>
                        <a:buNone/>
                      </a:pPr>
                      <a:r>
                        <a:rPr lang="en-US" sz="1400" dirty="0" smtClean="0"/>
                        <a:t>5.</a:t>
                      </a:r>
                      <a:endParaRPr lang="ro-RO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CREȘTEREA EFICIENȚEI ENERGETICE A SISTEMULUI DE ILUMINAT PUBLIC ÎN ORAȘUL CĂLIMĂNEȘTI JUDEȚUL VÂLCEA</a:t>
                      </a:r>
                      <a:endParaRPr lang="ro-RO" sz="1400" b="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11.643.988,20</a:t>
                      </a:r>
                      <a:endParaRPr lang="ro-RO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165.000,00</a:t>
                      </a:r>
                      <a:endParaRPr lang="ro-RO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4101">
                <a:tc>
                  <a:txBody>
                    <a:bodyPr/>
                    <a:lstStyle/>
                    <a:p>
                      <a:pPr marL="228600" lvl="4" indent="-228600" algn="ctr">
                        <a:buFont typeface="+mj-lt"/>
                        <a:buNone/>
                      </a:pPr>
                      <a:r>
                        <a:rPr lang="en-US" sz="1400" dirty="0" smtClean="0"/>
                        <a:t>6.</a:t>
                      </a:r>
                      <a:endParaRPr lang="ro-RO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ÎMBUNĂTĂȚIREA CALITĂȚII VIEȚII POPULAȚIEI PRIN MODERNIZAREA ORAȘULUI CĂLIMĂNEȘTI </a:t>
                      </a:r>
                      <a:endParaRPr lang="it-IT" sz="1400" b="0" i="0" u="none" strike="noStrike" cap="all" baseline="0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23.487.808,52</a:t>
                      </a:r>
                      <a:r>
                        <a:rPr lang="ro-R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o-RO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latin typeface="+mn-lt"/>
                          <a:cs typeface="Times New Roman" pitchFamily="18" charset="0"/>
                        </a:rPr>
                        <a:t>292.450,00</a:t>
                      </a:r>
                      <a:endParaRPr lang="ro-RO" sz="14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167971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7030A0"/>
                </a:solidFill>
              </a:rPr>
              <a:t>PROPUNERI INVESTIȚII</a:t>
            </a:r>
            <a:r>
              <a:rPr lang="en-US" sz="2000" b="1" dirty="0">
                <a:solidFill>
                  <a:srgbClr val="7030A0"/>
                </a:solidFill>
              </a:rPr>
              <a:t>  PENTRU ANUL </a:t>
            </a:r>
            <a:r>
              <a:rPr lang="en-US" sz="2000" b="1" dirty="0" smtClean="0">
                <a:solidFill>
                  <a:srgbClr val="7030A0"/>
                </a:solidFill>
              </a:rPr>
              <a:t>201</a:t>
            </a:r>
            <a:r>
              <a:rPr lang="ro-RO" sz="2000" b="1" dirty="0" smtClean="0">
                <a:solidFill>
                  <a:srgbClr val="7030A0"/>
                </a:solidFill>
              </a:rPr>
              <a:t>9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10964"/>
              </p:ext>
            </p:extLst>
          </p:nvPr>
        </p:nvGraphicFramePr>
        <p:xfrm>
          <a:off x="2024041" y="500042"/>
          <a:ext cx="7358114" cy="65594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199"/>
                <a:gridCol w="3805825"/>
                <a:gridCol w="1442367"/>
                <a:gridCol w="1658723"/>
              </a:tblGrid>
              <a:tr h="1112551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Nr. Crt.</a:t>
                      </a:r>
                      <a:endParaRPr lang="ro-RO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DENUMIRE INVESTIȚI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o-RO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VALOARE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PROIECT</a:t>
                      </a:r>
                      <a:endParaRPr lang="ro-RO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CHELTUIELI  2019</a:t>
                      </a:r>
                    </a:p>
                    <a:p>
                      <a:pPr algn="ctr"/>
                      <a:endParaRPr lang="ro-RO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997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CRESTEREA ATRACTIVITATII STATIUNII CALIMANESTI CACIULATA PRIN INVESTITII IN INFRASTRUCTURA URBANA</a:t>
                      </a:r>
                      <a:endParaRPr lang="it-IT" sz="1400" b="0" i="0" u="none" strike="noStrike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17.030.341, 62 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105.500,00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95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CRESTEREA EFICIENTEI ENERGETICE IN CLADIREA PRIMARIEI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3.029.458,00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114.000,00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6931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DOTĂRI CU ECHIPAMENTE SI MOBILIER SPECIFIC, DIDACTIC SI DE LABORATOR, ALTE CATEGORII DE ECHIPAMENTE ȘI DOTĂRI INDEPENDENTE PENTRU GRĂDINITA CU PROGRAM PRELUNGIT NR.1 CALIMANESTI</a:t>
                      </a:r>
                      <a:endParaRPr lang="es-ES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464.470,00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464.470,00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746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DOTĂRI CU ECHIPAMENTE SI MOBILIER SPECIFIC, DIDACTIC SI DE LABORATOR, ALTE CATEGORII DE ECHIPAMENTE ȘI DOTĂRI INDEPENDENTE PENTRU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SCOALA GIMNAZIALĂ SERBAN VODĂ CANTACUZINO CALIMANESTI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383.180,00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383.180,00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95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SISTEM CĂLIMĂNEȘTI – SERVICII INTEGRATE DE SĂNĂTATE, TRAI, EDUCAȚIE ȘI MUNCĂ ÎN </a:t>
                      </a:r>
                      <a:r>
                        <a:rPr lang="vi-VN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CĂLIMĂNEȘ</a:t>
                      </a:r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</a:t>
                      </a:r>
                      <a:endParaRPr lang="it-IT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13.753.324,87</a:t>
                      </a:r>
                      <a:r>
                        <a:rPr lang="ro-RO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6.413.000,00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2966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o-RO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LUCRARI REFACERE POD DE PE STRADA GENERAL MAGHERU, PESTE PÂRÂUL VALEA SATULUI, ZONA JIBLEA VECHE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 fontAlgn="b"/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406.500,00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395.400.00</a:t>
                      </a:r>
                      <a:endParaRPr lang="ro-RO" sz="14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167971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7030A0"/>
                </a:solidFill>
              </a:rPr>
              <a:t>PROPUNERI INVESTIȚII</a:t>
            </a:r>
            <a:r>
              <a:rPr lang="en-US" sz="2000" b="1" dirty="0">
                <a:solidFill>
                  <a:srgbClr val="7030A0"/>
                </a:solidFill>
              </a:rPr>
              <a:t>  PENTRU ANUL </a:t>
            </a:r>
            <a:r>
              <a:rPr lang="en-US" sz="2000" b="1" dirty="0" smtClean="0">
                <a:solidFill>
                  <a:srgbClr val="7030A0"/>
                </a:solidFill>
              </a:rPr>
              <a:t>201</a:t>
            </a:r>
            <a:r>
              <a:rPr lang="ro-RO" sz="2000" b="1" dirty="0" smtClean="0">
                <a:solidFill>
                  <a:srgbClr val="7030A0"/>
                </a:solidFill>
              </a:rPr>
              <a:t>9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95347"/>
              </p:ext>
            </p:extLst>
          </p:nvPr>
        </p:nvGraphicFramePr>
        <p:xfrm>
          <a:off x="2024041" y="500042"/>
          <a:ext cx="7358114" cy="62694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1199"/>
                <a:gridCol w="3805825"/>
                <a:gridCol w="1442367"/>
                <a:gridCol w="1658723"/>
              </a:tblGrid>
              <a:tr h="1112551"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2"/>
                          </a:solidFill>
                        </a:rPr>
                        <a:t>Nr. Crt.</a:t>
                      </a:r>
                      <a:endParaRPr lang="ro-RO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 smtClean="0">
                          <a:solidFill>
                            <a:schemeClr val="tx2"/>
                          </a:solidFill>
                        </a:rPr>
                        <a:t>DENUMIRE INVESTIȚI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I</a:t>
                      </a:r>
                      <a:endParaRPr lang="ro-RO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VALOARE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PROIECT</a:t>
                      </a:r>
                      <a:endParaRPr lang="ro-RO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CHELTUIELI  2019</a:t>
                      </a:r>
                    </a:p>
                    <a:p>
                      <a:pPr algn="ctr"/>
                      <a:endParaRPr lang="ro-RO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9997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REFACEREA POD PE STRADA TUDOR VLADIMIRESCU PESTE PÂRÂUL VALEA ROȘTEI</a:t>
                      </a:r>
                      <a:endParaRPr lang="it-IT" sz="1600" b="0" i="0" u="none" strike="noStrike" cap="all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cap="all" dirty="0" smtClean="0">
                          <a:latin typeface="Arial" pitchFamily="34" charset="0"/>
                          <a:cs typeface="Arial" pitchFamily="34" charset="0"/>
                        </a:rPr>
                        <a:t>643.500,00</a:t>
                      </a:r>
                      <a:endParaRPr lang="ro-RO" sz="160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cap="all" dirty="0" smtClean="0">
                          <a:latin typeface="Arial" pitchFamily="34" charset="0"/>
                          <a:cs typeface="Arial" pitchFamily="34" charset="0"/>
                        </a:rPr>
                        <a:t>637.950,00</a:t>
                      </a:r>
                      <a:endParaRPr lang="ro-RO" sz="1600" b="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9997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cap="all" baseline="0" dirty="0" smtClean="0">
                          <a:latin typeface="Arial" pitchFamily="34" charset="0"/>
                          <a:cs typeface="Arial" pitchFamily="34" charset="0"/>
                        </a:rPr>
                        <a:t>Extindere re</a:t>
                      </a:r>
                      <a:r>
                        <a:rPr lang="ro-RO" sz="1600" b="0" i="0" u="none" strike="noStrike" cap="all" baseline="0" dirty="0" smtClean="0">
                          <a:latin typeface="Arial" pitchFamily="34" charset="0"/>
                          <a:cs typeface="Arial" pitchFamily="34" charset="0"/>
                        </a:rPr>
                        <a:t>ţea iluminat public str. 24 ianuarie</a:t>
                      </a:r>
                      <a:endParaRPr lang="it-IT" sz="1600" b="0" i="0" u="none" strike="noStrike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39.000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39.000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95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6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o-RO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Reabilitare termică blocuri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500.000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200.000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6931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  <a:endParaRPr lang="ro-RO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Realizare plan urbanistic general oraş călimăneşti</a:t>
                      </a:r>
                      <a:endParaRPr lang="es-ES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150.000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103.000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746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  <a:endParaRPr lang="ro-RO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Realizare plan urbanistic zonal – căciulata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85.000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85.000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95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  <a:endParaRPr lang="ro-RO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Strategia locală în domeniul energiei termice</a:t>
                      </a:r>
                      <a:endParaRPr lang="it-IT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76.250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76.250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2966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  <a:endParaRPr lang="ro-RO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Reabilitare drum mănăstirea stănişoara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395.400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395.400</a:t>
                      </a:r>
                      <a:endParaRPr lang="ro-RO" sz="1600" b="0" i="0" u="none" strike="noStrike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4954">
                <a:tc>
                  <a:txBody>
                    <a:bodyPr/>
                    <a:lstStyle/>
                    <a:p>
                      <a:pPr marL="342900" lvl="4" indent="-342900" algn="ctr">
                        <a:buFont typeface="+mj-lt"/>
                        <a:buNone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  <a:endParaRPr lang="ro-RO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cap="all" dirty="0" smtClean="0">
                          <a:latin typeface="Arial" pitchFamily="34" charset="0"/>
                          <a:cs typeface="Arial" pitchFamily="34" charset="0"/>
                        </a:rPr>
                        <a:t>Achiziţie teren extindere cimitir jiblea veche</a:t>
                      </a:r>
                      <a:endParaRPr lang="it-IT" sz="1600" b="0" i="0" u="none" strike="noStrike" cap="all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600" cap="all" dirty="0" smtClean="0">
                          <a:latin typeface="Arial" pitchFamily="34" charset="0"/>
                          <a:cs typeface="Arial" pitchFamily="34" charset="0"/>
                        </a:rPr>
                        <a:t>80.500</a:t>
                      </a:r>
                      <a:endParaRPr lang="ro-RO" sz="160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600" b="0" cap="all" dirty="0" smtClean="0">
                          <a:latin typeface="Arial" pitchFamily="34" charset="0"/>
                          <a:cs typeface="Arial" pitchFamily="34" charset="0"/>
                        </a:rPr>
                        <a:t>80.500</a:t>
                      </a:r>
                      <a:endParaRPr lang="ro-RO" sz="1600" b="0" cap="al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914400"/>
            <a:ext cx="7315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1430">
                  <a:noFill/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PROIECT  BUGET</a:t>
            </a:r>
          </a:p>
          <a:p>
            <a:pPr algn="ctr">
              <a:defRPr/>
            </a:pPr>
            <a:r>
              <a:rPr lang="en-US" sz="5400" b="1" dirty="0" smtClean="0">
                <a:ln w="11430">
                  <a:noFill/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</a:t>
            </a:r>
            <a:r>
              <a:rPr lang="ro-RO" sz="5400" b="1" dirty="0" smtClean="0">
                <a:ln w="11430">
                  <a:noFill/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9</a:t>
            </a:r>
            <a:endParaRPr lang="en-US" sz="5400" b="1" dirty="0" smtClean="0">
              <a:ln w="11430">
                <a:noFill/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3352800"/>
            <a:ext cx="487230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RESURSE </a:t>
            </a:r>
            <a:r>
              <a:rPr lang="ro-RO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ş</a:t>
            </a:r>
            <a:r>
              <a:rPr lang="en-US" sz="5400" b="1" dirty="0" err="1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i</a:t>
            </a: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DES</a:t>
            </a:r>
            <a:r>
              <a:rPr lang="ro-RO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</a:t>
            </a: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INA</a:t>
            </a:r>
            <a:r>
              <a:rPr lang="ro-RO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Ţ</a:t>
            </a:r>
            <a:r>
              <a:rPr lang="en-US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II</a:t>
            </a:r>
            <a:endParaRPr lang="en-US" sz="5400" b="1" dirty="0">
              <a:ln w="11430">
                <a:solidFill>
                  <a:srgbClr val="7030A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8" name="Picture 7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856656" y="2128897"/>
            <a:ext cx="71628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/>
              <a:t>La </a:t>
            </a:r>
            <a:r>
              <a:rPr lang="en-US" sz="2000" i="1" dirty="0" err="1" smtClean="0"/>
              <a:t>elaborarea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proiectului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buget</a:t>
            </a:r>
            <a:r>
              <a:rPr lang="en-US" sz="2000" i="1" dirty="0" smtClean="0"/>
              <a:t> </a:t>
            </a:r>
            <a:r>
              <a:rPr lang="ro-RO" sz="2000" i="1" dirty="0" smtClean="0"/>
              <a:t>s-a ţinut cont de excedentul an</a:t>
            </a:r>
            <a:r>
              <a:rPr lang="en-US" sz="2000" i="1" dirty="0" err="1" smtClean="0"/>
              <a:t>ilor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anteriori</a:t>
            </a:r>
            <a:r>
              <a:rPr lang="en-US" sz="2000" i="1" dirty="0" smtClean="0"/>
              <a:t> </a:t>
            </a:r>
            <a:r>
              <a:rPr lang="ro-RO" sz="2000" i="1" dirty="0" smtClean="0"/>
              <a:t> în sumă totală de </a:t>
            </a:r>
            <a:r>
              <a:rPr lang="ro-RO" sz="2000" b="1" i="1" u="sng" dirty="0" smtClean="0"/>
              <a:t>598.200 lei</a:t>
            </a:r>
            <a:r>
              <a:rPr lang="ro-RO" sz="2000" i="1" dirty="0" smtClean="0"/>
              <a:t>, fiind </a:t>
            </a:r>
            <a:r>
              <a:rPr lang="en-US" sz="2000" i="1" dirty="0" err="1" smtClean="0"/>
              <a:t>respectate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principiile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instituite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prin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Legea</a:t>
            </a:r>
            <a:r>
              <a:rPr lang="en-US" sz="2000" i="1" dirty="0" smtClean="0"/>
              <a:t> nr. 273/2006 - </a:t>
            </a:r>
            <a:r>
              <a:rPr lang="en-US" sz="2000" i="1" dirty="0" err="1" smtClean="0"/>
              <a:t>privind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finanţele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publice</a:t>
            </a:r>
            <a:r>
              <a:rPr lang="en-US" sz="2000" i="1" dirty="0" smtClean="0"/>
              <a:t> locale, </a:t>
            </a:r>
            <a:r>
              <a:rPr lang="en-US" sz="2000" i="1" dirty="0" err="1" smtClean="0"/>
              <a:t>respectiv</a:t>
            </a:r>
            <a:r>
              <a:rPr lang="en-US" sz="2000" dirty="0" smtClean="0"/>
              <a:t>:</a:t>
            </a:r>
          </a:p>
          <a:p>
            <a:pPr algn="just"/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 err="1" smtClean="0"/>
              <a:t>Principiul</a:t>
            </a:r>
            <a:r>
              <a:rPr lang="en-US" sz="2000" dirty="0"/>
              <a:t> </a:t>
            </a:r>
            <a:r>
              <a:rPr lang="en-US" sz="2000" dirty="0" err="1"/>
              <a:t>echilibrului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sz="2000" dirty="0" err="1" smtClean="0"/>
              <a:t>Principiul</a:t>
            </a:r>
            <a:r>
              <a:rPr lang="en-US" sz="2000" dirty="0" smtClean="0"/>
              <a:t> </a:t>
            </a:r>
            <a:r>
              <a:rPr lang="en-US" sz="2000" dirty="0" err="1"/>
              <a:t>universalităţii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err="1" smtClean="0"/>
              <a:t>Principiul</a:t>
            </a:r>
            <a:r>
              <a:rPr lang="en-US" sz="2000" dirty="0" smtClean="0"/>
              <a:t> </a:t>
            </a:r>
            <a:r>
              <a:rPr lang="en-US" sz="2000" dirty="0" err="1"/>
              <a:t>transparenţei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/>
              <a:t>Principiul</a:t>
            </a:r>
            <a:r>
              <a:rPr lang="en-US" sz="2000" dirty="0"/>
              <a:t> </a:t>
            </a:r>
            <a:r>
              <a:rPr lang="en-US" sz="2000" dirty="0" err="1" smtClean="0"/>
              <a:t>unicităţi</a:t>
            </a:r>
            <a:endParaRPr lang="en-US" sz="2000" dirty="0" smtClean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13040" y="3763615"/>
            <a:ext cx="41649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0050" lvl="4">
              <a:buFont typeface="Wingdings" pitchFamily="2" charset="2"/>
              <a:buChar char="ü"/>
            </a:pPr>
            <a:r>
              <a:rPr lang="en-US" sz="2000" dirty="0" err="1"/>
              <a:t>Principiul</a:t>
            </a:r>
            <a:r>
              <a:rPr lang="en-US" sz="2000" dirty="0"/>
              <a:t> </a:t>
            </a:r>
            <a:r>
              <a:rPr lang="en-US" sz="2000" dirty="0" err="1"/>
              <a:t>unităţii</a:t>
            </a:r>
            <a:r>
              <a:rPr lang="ro-RO" sz="2000" dirty="0"/>
              <a:t> </a:t>
            </a:r>
            <a:r>
              <a:rPr lang="en-US" sz="2000" dirty="0" smtClean="0"/>
              <a:t> </a:t>
            </a:r>
            <a:r>
              <a:rPr lang="en-US" sz="2000" dirty="0" err="1"/>
              <a:t>monetare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sz="2000" dirty="0" err="1"/>
              <a:t>Principiul</a:t>
            </a:r>
            <a:r>
              <a:rPr lang="en-US" sz="2000" dirty="0"/>
              <a:t> </a:t>
            </a:r>
            <a:r>
              <a:rPr lang="en-US" sz="2000" dirty="0" err="1"/>
              <a:t>anualităţii</a:t>
            </a:r>
            <a:endParaRPr lang="en-US" sz="2000" dirty="0"/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/>
              <a:t>Principiul</a:t>
            </a:r>
            <a:r>
              <a:rPr lang="en-US" sz="2000" dirty="0"/>
              <a:t> </a:t>
            </a:r>
            <a:r>
              <a:rPr lang="en-US" sz="2000" dirty="0" err="1"/>
              <a:t>specializării</a:t>
            </a:r>
            <a:r>
              <a:rPr lang="en-US" sz="2000" dirty="0"/>
              <a:t> </a:t>
            </a:r>
            <a:r>
              <a:rPr lang="en-US" sz="2000" dirty="0" err="1" smtClean="0"/>
              <a:t>bugetare</a:t>
            </a:r>
            <a:endParaRPr lang="en-US" sz="2000" dirty="0"/>
          </a:p>
        </p:txBody>
      </p:sp>
      <p:pic>
        <p:nvPicPr>
          <p:cNvPr id="9" name="Picture 8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1" y="16764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7030A0"/>
                </a:solidFill>
              </a:rPr>
              <a:t>V</a:t>
            </a:r>
            <a:r>
              <a:rPr lang="ro-RO" sz="6000" i="1" dirty="0" smtClean="0">
                <a:solidFill>
                  <a:srgbClr val="7030A0"/>
                </a:solidFill>
              </a:rPr>
              <a:t>ă</a:t>
            </a:r>
            <a:r>
              <a:rPr lang="en-US" sz="6000" i="1" dirty="0" smtClean="0">
                <a:solidFill>
                  <a:srgbClr val="7030A0"/>
                </a:solidFill>
              </a:rPr>
              <a:t> </a:t>
            </a:r>
            <a:r>
              <a:rPr lang="en-US" sz="6000" i="1" dirty="0" err="1" smtClean="0">
                <a:solidFill>
                  <a:srgbClr val="7030A0"/>
                </a:solidFill>
              </a:rPr>
              <a:t>mul</a:t>
            </a:r>
            <a:r>
              <a:rPr lang="ro-RO" sz="6000" i="1" dirty="0" smtClean="0">
                <a:solidFill>
                  <a:srgbClr val="7030A0"/>
                </a:solidFill>
              </a:rPr>
              <a:t>ţ</a:t>
            </a:r>
            <a:r>
              <a:rPr lang="en-US" sz="6000" i="1" dirty="0" err="1" smtClean="0">
                <a:solidFill>
                  <a:srgbClr val="7030A0"/>
                </a:solidFill>
              </a:rPr>
              <a:t>umim</a:t>
            </a:r>
            <a:r>
              <a:rPr lang="en-US" sz="6000" i="1" dirty="0" smtClean="0">
                <a:solidFill>
                  <a:srgbClr val="7030A0"/>
                </a:solidFill>
              </a:rPr>
              <a:t> </a:t>
            </a:r>
            <a:r>
              <a:rPr lang="en-US" sz="6000" i="1" dirty="0" err="1" smtClean="0">
                <a:solidFill>
                  <a:srgbClr val="7030A0"/>
                </a:solidFill>
              </a:rPr>
              <a:t>pentru</a:t>
            </a:r>
            <a:r>
              <a:rPr lang="en-US" sz="6000" i="1" dirty="0" smtClean="0">
                <a:solidFill>
                  <a:srgbClr val="7030A0"/>
                </a:solidFill>
              </a:rPr>
              <a:t> </a:t>
            </a:r>
            <a:r>
              <a:rPr lang="en-US" sz="6000" i="1" dirty="0" err="1" smtClean="0">
                <a:solidFill>
                  <a:srgbClr val="7030A0"/>
                </a:solidFill>
              </a:rPr>
              <a:t>participare</a:t>
            </a:r>
            <a:endParaRPr lang="ro-RO" sz="6000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2" y="4419603"/>
            <a:ext cx="7848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i="1" dirty="0" smtClean="0"/>
              <a:t>Aşteptăm propuneri şi sugestii la sediul Primăriei oraşului Călimăneşti sau pe adresa de e-mail: </a:t>
            </a:r>
            <a:r>
              <a:rPr lang="ro-RO" sz="3200" dirty="0" smtClean="0"/>
              <a:t>primaria_calimanesti</a:t>
            </a:r>
            <a:r>
              <a:rPr lang="en-US" sz="3200" dirty="0" smtClean="0"/>
              <a:t>@y</a:t>
            </a:r>
            <a:r>
              <a:rPr lang="ro-RO" sz="3200" dirty="0" smtClean="0"/>
              <a:t>ahoo.com </a:t>
            </a:r>
            <a:endParaRPr lang="ro-RO" sz="3200" dirty="0"/>
          </a:p>
        </p:txBody>
      </p:sp>
      <p:pic>
        <p:nvPicPr>
          <p:cNvPr id="5" name="Picture 4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81200" y="685800"/>
            <a:ext cx="74549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o-RO" sz="1800" dirty="0"/>
              <a:t>	</a:t>
            </a:r>
            <a:r>
              <a:rPr lang="ro-RO" b="1" dirty="0"/>
              <a:t>PENTRU ANUL 20</a:t>
            </a:r>
            <a:r>
              <a:rPr lang="en-US" b="1" dirty="0" smtClean="0"/>
              <a:t>1</a:t>
            </a:r>
            <a:r>
              <a:rPr lang="ro-RO" b="1" dirty="0" smtClean="0"/>
              <a:t>9</a:t>
            </a:r>
            <a:r>
              <a:rPr lang="ro-RO" sz="1800" dirty="0" smtClean="0"/>
              <a:t> </a:t>
            </a:r>
            <a:r>
              <a:rPr lang="ro-RO" sz="1800" dirty="0"/>
              <a:t>SE ESTIMEAZĂ CĂ </a:t>
            </a:r>
            <a:r>
              <a:rPr lang="en-US" sz="1800" dirty="0" smtClean="0"/>
              <a:t>ORA</a:t>
            </a:r>
            <a:r>
              <a:rPr lang="ro-RO" sz="1800" dirty="0" smtClean="0"/>
              <a:t>ŞUL CĂLIMĂNEŞTI VA </a:t>
            </a:r>
            <a:r>
              <a:rPr lang="ro-RO" sz="1800" dirty="0"/>
              <a:t>AVEA LA DISPOZIŢIE RESURSE ÎN VALOARE TOTALĂ </a:t>
            </a:r>
            <a:r>
              <a:rPr lang="ro-RO" sz="1800" dirty="0" smtClean="0"/>
              <a:t>DE</a:t>
            </a:r>
            <a:r>
              <a:rPr lang="en-US" sz="1800" dirty="0" smtClean="0"/>
              <a:t> </a:t>
            </a:r>
            <a:r>
              <a:rPr lang="en-US" b="1" u="sng" dirty="0" smtClean="0"/>
              <a:t>45.100.000 </a:t>
            </a:r>
            <a:r>
              <a:rPr lang="ro-RO" b="1" u="sng" dirty="0" smtClean="0"/>
              <a:t>LEI</a:t>
            </a:r>
            <a:r>
              <a:rPr lang="en-US" sz="1800" dirty="0"/>
              <a:t>,</a:t>
            </a:r>
            <a:r>
              <a:rPr lang="ro-RO" sz="1800" dirty="0"/>
              <a:t> </a:t>
            </a:r>
            <a:r>
              <a:rPr lang="en-US" sz="1800" dirty="0"/>
              <a:t> STRUCTURATE PE BUGETELE CARE COMPUN BUGETUL </a:t>
            </a:r>
            <a:r>
              <a:rPr lang="en-US" sz="1800" dirty="0" smtClean="0"/>
              <a:t> LOCAL </a:t>
            </a:r>
            <a:r>
              <a:rPr lang="en-US" sz="1800" dirty="0"/>
              <a:t>CONSOLIDAT, </a:t>
            </a:r>
            <a:r>
              <a:rPr lang="ro-RO" sz="1800" dirty="0"/>
              <a:t>DUPĂ CUM URMEAZĂ:</a:t>
            </a:r>
            <a:endParaRPr lang="en-US" sz="1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2819400"/>
            <a:ext cx="75311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700" b="1" dirty="0"/>
              <a:t>1. </a:t>
            </a:r>
            <a:r>
              <a:rPr lang="en-US" sz="1700" b="1" dirty="0"/>
              <a:t>BUGET PROPRIU</a:t>
            </a:r>
            <a:r>
              <a:rPr lang="en-US" sz="1700" dirty="0"/>
              <a:t>			</a:t>
            </a:r>
            <a:r>
              <a:rPr lang="en-US" sz="1700" dirty="0" smtClean="0"/>
              <a:t>                   </a:t>
            </a:r>
            <a:r>
              <a:rPr lang="en-US" sz="1700" b="1" u="sng" dirty="0" smtClean="0"/>
              <a:t>44.560.000 </a:t>
            </a:r>
            <a:r>
              <a:rPr lang="ro-RO" sz="1700" b="1" u="sng" dirty="0"/>
              <a:t>lei</a:t>
            </a:r>
            <a:endParaRPr lang="en-US" sz="1700" b="1" u="sng" dirty="0"/>
          </a:p>
          <a:p>
            <a:r>
              <a:rPr lang="en-US" sz="1700" dirty="0"/>
              <a:t>              din care:</a:t>
            </a:r>
          </a:p>
          <a:p>
            <a:r>
              <a:rPr lang="en-US" sz="1700" dirty="0"/>
              <a:t>     </a:t>
            </a:r>
            <a:r>
              <a:rPr lang="en-US" sz="1700" dirty="0" smtClean="0"/>
              <a:t>  </a:t>
            </a:r>
            <a:r>
              <a:rPr lang="ro-RO" sz="1700" dirty="0"/>
              <a:t>- </a:t>
            </a:r>
            <a:r>
              <a:rPr lang="en-US" sz="1700" dirty="0" err="1"/>
              <a:t>venituri</a:t>
            </a:r>
            <a:r>
              <a:rPr lang="en-US" sz="1700" dirty="0"/>
              <a:t> din </a:t>
            </a:r>
            <a:r>
              <a:rPr lang="en-US" sz="1700" dirty="0" err="1"/>
              <a:t>impo</a:t>
            </a:r>
            <a:r>
              <a:rPr lang="ro-RO" sz="1700" dirty="0" smtClean="0"/>
              <a:t>zite</a:t>
            </a:r>
            <a:r>
              <a:rPr lang="en-US" sz="1700" dirty="0" smtClean="0"/>
              <a:t>, </a:t>
            </a:r>
            <a:r>
              <a:rPr lang="ro-RO" sz="1700" dirty="0" smtClean="0"/>
              <a:t>taxe locale</a:t>
            </a:r>
            <a:r>
              <a:rPr lang="en-US" sz="1700" dirty="0" smtClean="0"/>
              <a:t> </a:t>
            </a:r>
            <a:r>
              <a:rPr lang="ro-RO" sz="1700" dirty="0" smtClean="0"/>
              <a:t>şi </a:t>
            </a:r>
            <a:r>
              <a:rPr lang="en-US" sz="1700" dirty="0" err="1" smtClean="0"/>
              <a:t>alte</a:t>
            </a:r>
            <a:r>
              <a:rPr lang="en-US" sz="1700" dirty="0" smtClean="0"/>
              <a:t> </a:t>
            </a:r>
            <a:r>
              <a:rPr lang="en-US" sz="1700" dirty="0" err="1" smtClean="0"/>
              <a:t>venituri</a:t>
            </a:r>
            <a:r>
              <a:rPr lang="en-US" sz="1700" dirty="0" smtClean="0"/>
              <a:t> de la BS</a:t>
            </a:r>
            <a:r>
              <a:rPr lang="en-US" sz="1700" dirty="0"/>
              <a:t>	</a:t>
            </a:r>
            <a:r>
              <a:rPr lang="en-US" sz="1700" dirty="0" smtClean="0"/>
              <a:t>   18.796.270 </a:t>
            </a:r>
            <a:r>
              <a:rPr lang="ro-RO" sz="1700" dirty="0" smtClean="0"/>
              <a:t>lei</a:t>
            </a:r>
            <a:endParaRPr lang="en-US" sz="1700" dirty="0"/>
          </a:p>
          <a:p>
            <a:r>
              <a:rPr lang="en-US" sz="1700" dirty="0"/>
              <a:t>     </a:t>
            </a:r>
            <a:r>
              <a:rPr lang="en-US" sz="1700" dirty="0" smtClean="0"/>
              <a:t>  </a:t>
            </a:r>
            <a:r>
              <a:rPr lang="ro-RO" sz="1700" dirty="0"/>
              <a:t>- venituri cu destinaţie specială</a:t>
            </a:r>
            <a:r>
              <a:rPr lang="en-US" sz="1700" dirty="0"/>
              <a:t> </a:t>
            </a:r>
            <a:r>
              <a:rPr lang="ro-RO" sz="1700" dirty="0"/>
              <a:t>si transferuri   </a:t>
            </a:r>
            <a:r>
              <a:rPr lang="en-US" sz="1700" dirty="0"/>
              <a:t>   </a:t>
            </a:r>
            <a:r>
              <a:rPr lang="ro-RO" sz="1700" dirty="0"/>
              <a:t> </a:t>
            </a:r>
            <a:r>
              <a:rPr lang="en-US" sz="1700" dirty="0"/>
              <a:t> 	</a:t>
            </a:r>
            <a:r>
              <a:rPr lang="en-US" sz="1700" dirty="0" smtClean="0"/>
              <a:t>        709.000 </a:t>
            </a:r>
            <a:r>
              <a:rPr lang="ro-RO" sz="1700" dirty="0" smtClean="0"/>
              <a:t>lei</a:t>
            </a:r>
            <a:endParaRPr lang="en-US" sz="1700" dirty="0" smtClean="0"/>
          </a:p>
          <a:p>
            <a:r>
              <a:rPr lang="en-US" sz="1700" dirty="0"/>
              <a:t> </a:t>
            </a:r>
            <a:r>
              <a:rPr lang="en-US" sz="1700" dirty="0" smtClean="0"/>
              <a:t>      - </a:t>
            </a:r>
            <a:r>
              <a:rPr lang="en-US" sz="1700" dirty="0" err="1" smtClean="0"/>
              <a:t>subventii</a:t>
            </a:r>
            <a:r>
              <a:rPr lang="en-US" sz="1700" dirty="0" smtClean="0"/>
              <a:t> BS </a:t>
            </a:r>
            <a:r>
              <a:rPr lang="en-US" sz="1700" dirty="0" err="1" smtClean="0"/>
              <a:t>si</a:t>
            </a:r>
            <a:r>
              <a:rPr lang="en-US" sz="1700" dirty="0" smtClean="0"/>
              <a:t> </a:t>
            </a:r>
            <a:r>
              <a:rPr lang="en-US" sz="1700" dirty="0" err="1" smtClean="0"/>
              <a:t>contributii</a:t>
            </a:r>
            <a:r>
              <a:rPr lang="en-US" sz="1700" dirty="0" smtClean="0"/>
              <a:t> </a:t>
            </a:r>
            <a:r>
              <a:rPr lang="en-US" sz="1700" dirty="0" err="1" smtClean="0"/>
              <a:t>nerambursabile</a:t>
            </a:r>
            <a:r>
              <a:rPr lang="en-US" sz="1700" dirty="0" smtClean="0"/>
              <a:t>                            24.456.530 lei</a:t>
            </a:r>
            <a:endParaRPr lang="en-US" sz="1700" dirty="0"/>
          </a:p>
          <a:p>
            <a:r>
              <a:rPr lang="en-US" sz="1700" dirty="0" smtClean="0"/>
              <a:t>       - </a:t>
            </a:r>
            <a:r>
              <a:rPr lang="en-US" sz="1700" dirty="0" err="1"/>
              <a:t>excedent</a:t>
            </a:r>
            <a:r>
              <a:rPr lang="en-US" sz="1700" dirty="0"/>
              <a:t> </a:t>
            </a:r>
            <a:r>
              <a:rPr lang="en-US" sz="1700" dirty="0" smtClean="0"/>
              <a:t> </a:t>
            </a:r>
            <a:r>
              <a:rPr lang="en-US" sz="1700" dirty="0" err="1" smtClean="0"/>
              <a:t>ani</a:t>
            </a:r>
            <a:r>
              <a:rPr lang="en-US" sz="1700" dirty="0" smtClean="0"/>
              <a:t> </a:t>
            </a:r>
            <a:r>
              <a:rPr lang="en-US" sz="1700" dirty="0" err="1" smtClean="0"/>
              <a:t>precedenti</a:t>
            </a:r>
            <a:r>
              <a:rPr lang="en-US" sz="1700" dirty="0" smtClean="0"/>
              <a:t>                   </a:t>
            </a:r>
            <a:r>
              <a:rPr lang="en-US" sz="1700" dirty="0"/>
              <a:t>	 </a:t>
            </a:r>
            <a:r>
              <a:rPr lang="en-US" sz="1700" dirty="0" smtClean="0"/>
              <a:t>                                         598.200 lei  </a:t>
            </a:r>
          </a:p>
          <a:p>
            <a:endParaRPr lang="en-US" sz="1700" dirty="0" smtClean="0"/>
          </a:p>
          <a:p>
            <a:r>
              <a:rPr lang="en-US" sz="1700" dirty="0" smtClean="0"/>
              <a:t>                  </a:t>
            </a:r>
            <a:endParaRPr lang="ro-RO" sz="1700" dirty="0"/>
          </a:p>
          <a:p>
            <a:r>
              <a:rPr lang="ro-RO" sz="1700" b="1" dirty="0" smtClean="0"/>
              <a:t>2</a:t>
            </a:r>
            <a:r>
              <a:rPr lang="ro-RO" sz="1700" b="1" dirty="0"/>
              <a:t>. </a:t>
            </a:r>
            <a:r>
              <a:rPr lang="en-US" sz="1700" b="1" dirty="0" smtClean="0"/>
              <a:t>BUGETUL AUTOFINANŢAT </a:t>
            </a:r>
            <a:r>
              <a:rPr lang="en-US" sz="1700" b="1" dirty="0"/>
              <a:t>AL UNITĂŢILOR DE</a:t>
            </a:r>
          </a:p>
          <a:p>
            <a:r>
              <a:rPr lang="en-US" sz="1700" b="1" dirty="0"/>
              <a:t>    ÎNVĂŢĂMÂNT </a:t>
            </a:r>
            <a:r>
              <a:rPr lang="en-US" sz="1700" b="1" dirty="0" smtClean="0"/>
              <a:t>        			</a:t>
            </a:r>
            <a:r>
              <a:rPr lang="en-US" sz="1700" b="1" dirty="0"/>
              <a:t>	  </a:t>
            </a:r>
            <a:r>
              <a:rPr lang="en-US" sz="1700" b="1" dirty="0" smtClean="0"/>
              <a:t>      </a:t>
            </a:r>
            <a:r>
              <a:rPr lang="en-US" sz="1700" b="1" u="sng" dirty="0" smtClean="0"/>
              <a:t>540.000 lei</a:t>
            </a:r>
          </a:p>
          <a:p>
            <a:endParaRPr lang="ro-RO" sz="1700" b="1" u="sng" dirty="0" smtClean="0"/>
          </a:p>
          <a:p>
            <a:endParaRPr lang="ro-RO" sz="1700" b="1" u="sng" dirty="0"/>
          </a:p>
        </p:txBody>
      </p:sp>
      <p:pic>
        <p:nvPicPr>
          <p:cNvPr id="4" name="Picture 3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03440371"/>
              </p:ext>
            </p:extLst>
          </p:nvPr>
        </p:nvGraphicFramePr>
        <p:xfrm>
          <a:off x="1496616" y="276225"/>
          <a:ext cx="79248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stema orasului Calimanest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5000" y="838200"/>
            <a:ext cx="759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400050">
              <a:buAutoNum type="romanUcPeriod"/>
            </a:pPr>
            <a:r>
              <a:rPr lang="en-US" sz="1800" b="1" u="sng" dirty="0" smtClean="0"/>
              <a:t>VENITURI </a:t>
            </a:r>
            <a:r>
              <a:rPr lang="en-US" sz="1800" b="1" u="sng" dirty="0"/>
              <a:t>DIN IMPOZITE ŞI TAXE </a:t>
            </a:r>
            <a:r>
              <a:rPr lang="en-US" sz="1800" b="1" u="sng" dirty="0" smtClean="0"/>
              <a:t>LOCALE</a:t>
            </a:r>
          </a:p>
          <a:p>
            <a:pPr marL="400050" indent="-400050"/>
            <a:r>
              <a:rPr lang="ro-RO" sz="1800" b="1" dirty="0" smtClean="0"/>
              <a:t>    </a:t>
            </a:r>
            <a:r>
              <a:rPr lang="ro-RO" sz="1800" b="1" u="sng" dirty="0" smtClean="0"/>
              <a:t>Ş</a:t>
            </a:r>
            <a:r>
              <a:rPr lang="en-US" sz="1800" b="1" u="sng" dirty="0" smtClean="0"/>
              <a:t>I</a:t>
            </a:r>
            <a:r>
              <a:rPr lang="ro-RO" sz="1800" b="1" u="sng" dirty="0" smtClean="0"/>
              <a:t> ALTE VENITURI DE LA BUGETUL DE STAT</a:t>
            </a:r>
            <a:r>
              <a:rPr lang="en-US" sz="1800" b="1" u="sng" dirty="0" smtClean="0"/>
              <a:t>  </a:t>
            </a:r>
            <a:r>
              <a:rPr lang="en-US" sz="1800" b="1" dirty="0" smtClean="0"/>
              <a:t> =    </a:t>
            </a:r>
            <a:r>
              <a:rPr lang="ro-RO" sz="1800" b="1" dirty="0" smtClean="0"/>
              <a:t> </a:t>
            </a:r>
            <a:r>
              <a:rPr lang="en-US" sz="1800" b="1" u="sng" dirty="0" smtClean="0"/>
              <a:t>18.796.270  LEI</a:t>
            </a:r>
            <a:endParaRPr lang="en-US" sz="1800" dirty="0"/>
          </a:p>
          <a:p>
            <a:r>
              <a:rPr lang="en-US" sz="1800" dirty="0"/>
              <a:t>                    din care</a:t>
            </a:r>
            <a:r>
              <a:rPr lang="ro-RO" sz="1800" dirty="0"/>
              <a:t>: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1800" dirty="0" err="1"/>
              <a:t>impozit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proprietăţi</a:t>
            </a:r>
            <a:r>
              <a:rPr lang="en-US" sz="1800" dirty="0"/>
              <a:t> de la </a:t>
            </a:r>
            <a:r>
              <a:rPr lang="en-US" sz="1800" dirty="0" err="1"/>
              <a:t>persoane</a:t>
            </a:r>
            <a:r>
              <a:rPr lang="en-US" sz="1800" dirty="0"/>
              <a:t> </a:t>
            </a:r>
            <a:r>
              <a:rPr lang="en-US" sz="1800" dirty="0" err="1"/>
              <a:t>fizice</a:t>
            </a:r>
            <a:r>
              <a:rPr lang="en-US" sz="1800" dirty="0"/>
              <a:t>	        </a:t>
            </a:r>
            <a:r>
              <a:rPr lang="ro-RO" sz="1800" dirty="0"/>
              <a:t>  </a:t>
            </a:r>
            <a:r>
              <a:rPr lang="en-US" sz="1800" dirty="0"/>
              <a:t>   </a:t>
            </a:r>
            <a:r>
              <a:rPr lang="en-US" sz="1800" dirty="0" smtClean="0"/>
              <a:t>      </a:t>
            </a:r>
            <a:r>
              <a:rPr lang="ro-RO" sz="1800" dirty="0" smtClean="0"/>
              <a:t> </a:t>
            </a:r>
            <a:r>
              <a:rPr lang="en-US" sz="1800" dirty="0" smtClean="0"/>
              <a:t>2.040.000 lei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1800" dirty="0" err="1"/>
              <a:t>impozit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proprietăţi</a:t>
            </a:r>
            <a:r>
              <a:rPr lang="en-US" sz="1800" dirty="0"/>
              <a:t> de la </a:t>
            </a:r>
            <a:r>
              <a:rPr lang="en-US" sz="1800" dirty="0" err="1"/>
              <a:t>persoane</a:t>
            </a:r>
            <a:r>
              <a:rPr lang="en-US" sz="1800" dirty="0"/>
              <a:t> </a:t>
            </a:r>
            <a:r>
              <a:rPr lang="en-US" sz="1800" dirty="0" err="1"/>
              <a:t>juridice</a:t>
            </a:r>
            <a:r>
              <a:rPr lang="en-US" sz="1800" dirty="0"/>
              <a:t>              </a:t>
            </a:r>
            <a:r>
              <a:rPr lang="ro-RO" sz="1800" dirty="0"/>
              <a:t>   </a:t>
            </a:r>
            <a:r>
              <a:rPr lang="en-US" sz="1800" dirty="0" smtClean="0"/>
              <a:t>   </a:t>
            </a:r>
            <a:r>
              <a:rPr lang="ro-RO" sz="1800" dirty="0" smtClean="0"/>
              <a:t>  </a:t>
            </a:r>
            <a:r>
              <a:rPr lang="en-US" sz="1800" dirty="0" smtClean="0"/>
              <a:t>   </a:t>
            </a:r>
            <a:r>
              <a:rPr lang="ro-RO" sz="1800" dirty="0" smtClean="0"/>
              <a:t>2.</a:t>
            </a:r>
            <a:r>
              <a:rPr lang="en-US" sz="1800" dirty="0" smtClean="0"/>
              <a:t>760</a:t>
            </a:r>
            <a:r>
              <a:rPr lang="ro-RO" sz="1800" dirty="0" smtClean="0"/>
              <a:t>.000</a:t>
            </a:r>
            <a:r>
              <a:rPr lang="en-US" sz="1800" dirty="0" smtClean="0"/>
              <a:t> lei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ro-RO" sz="1800" dirty="0" smtClean="0"/>
              <a:t>cote</a:t>
            </a:r>
            <a:r>
              <a:rPr lang="en-US" sz="1800" dirty="0" smtClean="0"/>
              <a:t> defalcate din </a:t>
            </a:r>
            <a:r>
              <a:rPr lang="en-US" sz="1800" dirty="0" smtClean="0"/>
              <a:t>IVG </a:t>
            </a:r>
            <a:r>
              <a:rPr lang="ro-RO" sz="1800" dirty="0" smtClean="0"/>
              <a:t>şi </a:t>
            </a:r>
            <a:r>
              <a:rPr lang="ro-RO" sz="1800" dirty="0" smtClean="0"/>
              <a:t>TVA</a:t>
            </a:r>
            <a:r>
              <a:rPr lang="en-US" sz="1800" dirty="0" smtClean="0"/>
              <a:t>        </a:t>
            </a:r>
            <a:r>
              <a:rPr lang="ro-RO" sz="1800" dirty="0" smtClean="0"/>
              <a:t>         </a:t>
            </a:r>
            <a:r>
              <a:rPr lang="en-US" sz="1800" dirty="0" smtClean="0"/>
              <a:t>		    </a:t>
            </a:r>
            <a:r>
              <a:rPr lang="en-US" sz="1800" dirty="0"/>
              <a:t>9</a:t>
            </a:r>
            <a:r>
              <a:rPr lang="ro-RO" sz="1800" dirty="0" smtClean="0"/>
              <a:t>.</a:t>
            </a:r>
            <a:r>
              <a:rPr lang="en-US" sz="1800" dirty="0" smtClean="0"/>
              <a:t>479</a:t>
            </a:r>
            <a:r>
              <a:rPr lang="ro-RO" sz="1800" dirty="0" smtClean="0"/>
              <a:t>.000</a:t>
            </a:r>
            <a:r>
              <a:rPr lang="en-US" sz="1800" dirty="0" smtClean="0"/>
              <a:t> lei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1800" dirty="0" err="1"/>
              <a:t>venituri</a:t>
            </a:r>
            <a:r>
              <a:rPr lang="en-US" sz="1800" dirty="0"/>
              <a:t> din </a:t>
            </a:r>
            <a:r>
              <a:rPr lang="en-US" sz="1800" dirty="0" err="1"/>
              <a:t>concesiuni</a:t>
            </a:r>
            <a:r>
              <a:rPr lang="en-US" sz="1800" dirty="0"/>
              <a:t>, </a:t>
            </a:r>
            <a:r>
              <a:rPr lang="en-US" sz="1800" dirty="0" err="1"/>
              <a:t>închirieri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ro-RO" sz="1800" dirty="0" smtClean="0"/>
              <a:t>alte </a:t>
            </a:r>
            <a:r>
              <a:rPr lang="en-US" sz="1800" dirty="0" err="1" smtClean="0"/>
              <a:t>activităţi</a:t>
            </a:r>
            <a:r>
              <a:rPr lang="en-US" sz="1800" dirty="0" smtClean="0"/>
              <a:t>      </a:t>
            </a:r>
            <a:r>
              <a:rPr lang="ro-RO" sz="1800" dirty="0" smtClean="0"/>
              <a:t>       </a:t>
            </a:r>
            <a:r>
              <a:rPr lang="en-US" sz="1800" dirty="0" smtClean="0"/>
              <a:t>   </a:t>
            </a:r>
            <a:r>
              <a:rPr lang="ro-RO" sz="1800" dirty="0" smtClean="0"/>
              <a:t>  </a:t>
            </a:r>
            <a:r>
              <a:rPr lang="en-US" sz="1800" dirty="0" smtClean="0"/>
              <a:t>   </a:t>
            </a:r>
            <a:r>
              <a:rPr lang="ro-RO" sz="1800" dirty="0" smtClean="0"/>
              <a:t>6</a:t>
            </a:r>
            <a:r>
              <a:rPr lang="en-US" sz="1800" dirty="0" smtClean="0"/>
              <a:t>9</a:t>
            </a:r>
            <a:r>
              <a:rPr lang="ro-RO" sz="1800" dirty="0" smtClean="0"/>
              <a:t>0.000 </a:t>
            </a:r>
            <a:r>
              <a:rPr lang="en-US" sz="1800" dirty="0" smtClean="0"/>
              <a:t>lei</a:t>
            </a:r>
            <a:endParaRPr lang="en-US" sz="1800" dirty="0"/>
          </a:p>
          <a:p>
            <a:pPr>
              <a:buFont typeface="Wingdings" pitchFamily="2" charset="2"/>
              <a:buChar char="ü"/>
            </a:pPr>
            <a:r>
              <a:rPr lang="en-US" sz="1800" dirty="0" err="1"/>
              <a:t>alte</a:t>
            </a:r>
            <a:r>
              <a:rPr lang="en-US" sz="1800" dirty="0"/>
              <a:t> </a:t>
            </a:r>
            <a:r>
              <a:rPr lang="en-US" sz="1800" dirty="0" err="1"/>
              <a:t>venituri</a:t>
            </a:r>
            <a:r>
              <a:rPr lang="en-US" sz="1800" dirty="0"/>
              <a:t> din </a:t>
            </a:r>
            <a:r>
              <a:rPr lang="en-US" sz="1800" dirty="0" err="1"/>
              <a:t>taxe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en-US" sz="1800" dirty="0" err="1"/>
              <a:t>contribuţii</a:t>
            </a:r>
            <a:r>
              <a:rPr lang="en-US" sz="1800" dirty="0"/>
              <a:t>		      </a:t>
            </a:r>
            <a:r>
              <a:rPr lang="ro-RO" sz="1800" dirty="0"/>
              <a:t>   </a:t>
            </a:r>
            <a:r>
              <a:rPr lang="en-US" sz="1800" dirty="0"/>
              <a:t>    </a:t>
            </a:r>
            <a:r>
              <a:rPr lang="ro-RO" sz="1800" dirty="0" smtClean="0"/>
              <a:t>  </a:t>
            </a:r>
            <a:r>
              <a:rPr lang="en-US" sz="1800" dirty="0" smtClean="0"/>
              <a:t>     </a:t>
            </a:r>
            <a:r>
              <a:rPr lang="ro-RO" sz="1800" dirty="0" smtClean="0"/>
              <a:t>3.</a:t>
            </a:r>
            <a:r>
              <a:rPr lang="en-US" sz="1800" dirty="0" smtClean="0"/>
              <a:t>827.270 lei</a:t>
            </a:r>
            <a:endParaRPr lang="en-US" sz="18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11456" y="3048000"/>
            <a:ext cx="7889744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1800" u="sng" dirty="0"/>
              <a:t>II. </a:t>
            </a:r>
            <a:r>
              <a:rPr lang="en-US" sz="1800" b="1" u="sng" dirty="0" smtClean="0"/>
              <a:t>VENITURI</a:t>
            </a:r>
            <a:r>
              <a:rPr lang="ro-RO" sz="1800" b="1" u="sng" dirty="0" smtClean="0"/>
              <a:t> </a:t>
            </a:r>
            <a:r>
              <a:rPr lang="en-US" sz="1800" b="1" u="sng" dirty="0" smtClean="0"/>
              <a:t> </a:t>
            </a:r>
            <a:r>
              <a:rPr lang="en-US" sz="1800" b="1" u="sng" dirty="0"/>
              <a:t>CU DESTINAŢIE SPECIALĂ</a:t>
            </a:r>
            <a:r>
              <a:rPr lang="en-US" sz="1800" u="sng" dirty="0"/>
              <a:t>	</a:t>
            </a:r>
            <a:r>
              <a:rPr lang="ro-RO" sz="1800" b="1" u="sng" dirty="0" smtClean="0"/>
              <a:t>INCLUSIV </a:t>
            </a:r>
          </a:p>
          <a:p>
            <a:r>
              <a:rPr lang="ro-RO" sz="1800" b="1" u="sng" dirty="0" smtClean="0"/>
              <a:t>SUBVENŢII BS ŞI CONTRIBUŢII NERAMBURSABILE </a:t>
            </a:r>
            <a:r>
              <a:rPr lang="ro-RO" sz="1800" b="1" dirty="0" smtClean="0"/>
              <a:t> </a:t>
            </a:r>
            <a:r>
              <a:rPr lang="en-US" sz="1800" b="1" dirty="0" smtClean="0"/>
              <a:t>=  </a:t>
            </a:r>
            <a:r>
              <a:rPr lang="ro-RO" sz="1800" b="1" dirty="0" smtClean="0"/>
              <a:t> </a:t>
            </a:r>
            <a:r>
              <a:rPr lang="en-US" sz="1800" b="1" dirty="0" smtClean="0"/>
              <a:t> </a:t>
            </a:r>
            <a:r>
              <a:rPr lang="en-US" sz="1800" b="1" u="sng" dirty="0" smtClean="0"/>
              <a:t>25.165</a:t>
            </a:r>
            <a:r>
              <a:rPr lang="ro-RO" sz="1800" b="1" u="sng" dirty="0" smtClean="0"/>
              <a:t>.</a:t>
            </a:r>
            <a:r>
              <a:rPr lang="en-US" sz="1800" b="1" u="sng" dirty="0" smtClean="0"/>
              <a:t>530</a:t>
            </a:r>
            <a:r>
              <a:rPr lang="ro-RO" sz="1800" b="1" u="sng" dirty="0" smtClean="0"/>
              <a:t> </a:t>
            </a:r>
            <a:r>
              <a:rPr lang="en-US" sz="1800" b="1" u="sng" dirty="0" smtClean="0"/>
              <a:t>LEI</a:t>
            </a:r>
            <a:endParaRPr lang="en-US" sz="1800" dirty="0"/>
          </a:p>
          <a:p>
            <a:r>
              <a:rPr lang="en-US" sz="1600" dirty="0" smtClean="0"/>
              <a:t>	           </a:t>
            </a:r>
            <a:r>
              <a:rPr lang="en-US" sz="1600" dirty="0" err="1" smtClean="0"/>
              <a:t>pentru</a:t>
            </a:r>
            <a:r>
              <a:rPr lang="ro-RO" sz="1600" dirty="0"/>
              <a:t>: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en-US" sz="1800" dirty="0" err="1" smtClean="0"/>
              <a:t>finanţare</a:t>
            </a:r>
            <a:r>
              <a:rPr lang="en-US" sz="1800" dirty="0" smtClean="0"/>
              <a:t> </a:t>
            </a:r>
            <a:r>
              <a:rPr lang="en-US" sz="1800" dirty="0" err="1"/>
              <a:t>cheltuieli</a:t>
            </a:r>
            <a:r>
              <a:rPr lang="en-US" sz="1800" dirty="0"/>
              <a:t> personal </a:t>
            </a:r>
            <a:r>
              <a:rPr lang="en-US" sz="1800" dirty="0" err="1" smtClean="0"/>
              <a:t>servicii</a:t>
            </a:r>
            <a:r>
              <a:rPr lang="en-US" sz="1800" dirty="0" smtClean="0"/>
              <a:t> </a:t>
            </a:r>
            <a:r>
              <a:rPr lang="en-US" sz="1800" dirty="0" err="1" smtClean="0"/>
              <a:t>descentralizt</a:t>
            </a:r>
            <a:r>
              <a:rPr lang="ro-RO" sz="1800" dirty="0" smtClean="0"/>
              <a:t>e          </a:t>
            </a:r>
            <a:r>
              <a:rPr lang="en-US" sz="1800" dirty="0" smtClean="0"/>
              <a:t>     </a:t>
            </a:r>
            <a:r>
              <a:rPr lang="ro-RO" sz="1800" dirty="0" smtClean="0"/>
              <a:t>    </a:t>
            </a:r>
            <a:r>
              <a:rPr lang="en-US" sz="1800" dirty="0" smtClean="0"/>
              <a:t> </a:t>
            </a:r>
            <a:r>
              <a:rPr lang="ro-RO" sz="1800" dirty="0" smtClean="0"/>
              <a:t>  </a:t>
            </a:r>
            <a:r>
              <a:rPr lang="en-US" sz="1800" dirty="0" smtClean="0"/>
              <a:t>     	27</a:t>
            </a:r>
            <a:r>
              <a:rPr lang="ro-RO" sz="1800" dirty="0" smtClean="0"/>
              <a:t>.000</a:t>
            </a:r>
            <a:r>
              <a:rPr lang="en-US" sz="1800" dirty="0" smtClean="0"/>
              <a:t> </a:t>
            </a:r>
            <a:r>
              <a:rPr lang="en-US" sz="1800" dirty="0"/>
              <a:t>lei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err="1"/>
              <a:t>finantare</a:t>
            </a:r>
            <a:r>
              <a:rPr lang="en-US" sz="1800" dirty="0"/>
              <a:t> </a:t>
            </a:r>
            <a:r>
              <a:rPr lang="en-US" sz="1800" dirty="0" err="1"/>
              <a:t>cheltuieli</a:t>
            </a:r>
            <a:r>
              <a:rPr lang="en-US" sz="1800" dirty="0"/>
              <a:t> </a:t>
            </a:r>
            <a:r>
              <a:rPr lang="en-US" sz="1800" dirty="0" err="1"/>
              <a:t>materiale</a:t>
            </a:r>
            <a:r>
              <a:rPr lang="en-US" sz="1800" dirty="0"/>
              <a:t> </a:t>
            </a:r>
            <a:r>
              <a:rPr lang="ro-RO" sz="1800" dirty="0" smtClean="0"/>
              <a:t>î</a:t>
            </a:r>
            <a:r>
              <a:rPr lang="en-US" sz="1800" dirty="0" err="1" smtClean="0"/>
              <a:t>nvatamant</a:t>
            </a:r>
            <a:r>
              <a:rPr lang="en-US" sz="1800" dirty="0" smtClean="0"/>
              <a:t>                                   </a:t>
            </a:r>
            <a:r>
              <a:rPr lang="ro-RO" sz="1800" dirty="0" smtClean="0"/>
              <a:t>      </a:t>
            </a:r>
            <a:r>
              <a:rPr lang="en-US" sz="1800" dirty="0" smtClean="0"/>
              <a:t> 521</a:t>
            </a:r>
            <a:r>
              <a:rPr lang="ro-RO" sz="1800" dirty="0" smtClean="0"/>
              <a:t>.000</a:t>
            </a:r>
            <a:r>
              <a:rPr lang="en-US" sz="1800" dirty="0" smtClean="0"/>
              <a:t> lei</a:t>
            </a:r>
            <a:endParaRPr lang="ro-RO" sz="1800" dirty="0" smtClean="0"/>
          </a:p>
          <a:p>
            <a:pPr>
              <a:buFont typeface="Wingdings" pitchFamily="2" charset="2"/>
              <a:buChar char="ü"/>
            </a:pPr>
            <a:r>
              <a:rPr lang="ro-RO" sz="1800" dirty="0" err="1" smtClean="0"/>
              <a:t>f</a:t>
            </a:r>
            <a:r>
              <a:rPr lang="en-US" sz="1800" dirty="0" err="1" smtClean="0"/>
              <a:t>inan</a:t>
            </a:r>
            <a:r>
              <a:rPr lang="ro-RO" sz="1800" dirty="0" smtClean="0"/>
              <a:t>ţarea cheltuielilor sociale (drepturi ale copiilor </a:t>
            </a:r>
            <a:r>
              <a:rPr lang="en-US" sz="1800" dirty="0" smtClean="0"/>
              <a:t>cu </a:t>
            </a:r>
            <a:r>
              <a:rPr lang="en-US" sz="1800" dirty="0" err="1" smtClean="0"/>
              <a:t>cerinte</a:t>
            </a:r>
            <a:r>
              <a:rPr lang="en-US" sz="1800" dirty="0" smtClean="0"/>
              <a:t> </a:t>
            </a:r>
            <a:r>
              <a:rPr lang="ro-RO" sz="1800" dirty="0" smtClean="0"/>
              <a:t>             </a:t>
            </a:r>
            <a:r>
              <a:rPr lang="en-US" sz="1800" dirty="0" err="1" smtClean="0"/>
              <a:t>educa</a:t>
            </a:r>
            <a:r>
              <a:rPr lang="ro-RO" sz="1800" dirty="0" smtClean="0"/>
              <a:t>ţ</a:t>
            </a:r>
            <a:r>
              <a:rPr lang="en-US" sz="1800" dirty="0" err="1" smtClean="0"/>
              <a:t>ionale</a:t>
            </a:r>
            <a:r>
              <a:rPr lang="ro-RO" sz="1800" dirty="0" smtClean="0"/>
              <a:t> speciale, tichete sociale gradiniţă, ajutoare de incalzire)</a:t>
            </a:r>
            <a:r>
              <a:rPr lang="en-US" sz="1800" dirty="0" smtClean="0"/>
              <a:t> </a:t>
            </a:r>
            <a:r>
              <a:rPr lang="ro-RO" sz="1800" dirty="0" smtClean="0"/>
              <a:t>1</a:t>
            </a:r>
            <a:r>
              <a:rPr lang="en-US" sz="1800" dirty="0" smtClean="0"/>
              <a:t>01.790 lei</a:t>
            </a:r>
            <a:endParaRPr lang="ro-RO" sz="1800" dirty="0" smtClean="0"/>
          </a:p>
          <a:p>
            <a:pPr>
              <a:buFont typeface="Wingdings" pitchFamily="2" charset="2"/>
              <a:buChar char="ü"/>
            </a:pPr>
            <a:r>
              <a:rPr lang="ro-RO" sz="1800" dirty="0" smtClean="0"/>
              <a:t>finanţare Programe Naţionale			          </a:t>
            </a:r>
            <a:r>
              <a:rPr lang="en-US" sz="1800" dirty="0" smtClean="0"/>
              <a:t>   </a:t>
            </a:r>
            <a:r>
              <a:rPr lang="ro-RO" sz="1800" dirty="0" smtClean="0"/>
              <a:t>  </a:t>
            </a:r>
            <a:r>
              <a:rPr lang="en-US" sz="1800" dirty="0" smtClean="0"/>
              <a:t>847.650</a:t>
            </a:r>
            <a:r>
              <a:rPr lang="ro-RO" sz="1800" dirty="0" smtClean="0"/>
              <a:t> lei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 smtClean="0"/>
              <a:t>finanţare Fonduri Europene</a:t>
            </a:r>
            <a:r>
              <a:rPr lang="en-US" sz="1800" dirty="0" smtClean="0"/>
              <a:t>			                          23.608.090 lei</a:t>
            </a:r>
          </a:p>
          <a:p>
            <a:pPr>
              <a:buFont typeface="Wingdings" pitchFamily="2" charset="2"/>
              <a:buChar char="ü"/>
            </a:pPr>
            <a:r>
              <a:rPr lang="ro-RO" sz="1800" dirty="0" smtClean="0"/>
              <a:t>f</a:t>
            </a:r>
            <a:r>
              <a:rPr lang="en-US" sz="1800" dirty="0" err="1" smtClean="0"/>
              <a:t>inan</a:t>
            </a:r>
            <a:r>
              <a:rPr lang="ro-RO" sz="1800" dirty="0" smtClean="0"/>
              <a:t>ţare reabilitare drumuri				 </a:t>
            </a:r>
            <a:r>
              <a:rPr lang="en-US" sz="1800" dirty="0" smtClean="0"/>
              <a:t>6</a:t>
            </a:r>
            <a:r>
              <a:rPr lang="ro-RO" sz="1800" dirty="0" smtClean="0"/>
              <a:t>0.000 lei</a:t>
            </a:r>
            <a:endParaRPr lang="en-US" sz="18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0"/>
            <a:ext cx="759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dirty="0"/>
              <a:t>          </a:t>
            </a:r>
            <a:r>
              <a:rPr lang="en-US" sz="1800" dirty="0" smtClean="0"/>
              <a:t>VENITURILE </a:t>
            </a:r>
            <a:r>
              <a:rPr lang="en-US" b="1" dirty="0" smtClean="0"/>
              <a:t>BUGETULUI LOCAL</a:t>
            </a:r>
            <a:r>
              <a:rPr lang="en-US" sz="1800" dirty="0" smtClean="0"/>
              <a:t>, </a:t>
            </a:r>
            <a:r>
              <a:rPr lang="ro-RO" sz="1800" dirty="0" smtClean="0"/>
              <a:t>Î</a:t>
            </a:r>
            <a:r>
              <a:rPr lang="en-US" sz="1800" dirty="0"/>
              <a:t>N VALOARE </a:t>
            </a:r>
            <a:r>
              <a:rPr lang="en-US" sz="1800" dirty="0" smtClean="0"/>
              <a:t>ESTIMAT</a:t>
            </a:r>
            <a:r>
              <a:rPr lang="ro-RO" sz="1800" dirty="0" smtClean="0"/>
              <a:t>Ă</a:t>
            </a:r>
            <a:r>
              <a:rPr lang="en-US" sz="1800" dirty="0" smtClean="0"/>
              <a:t> </a:t>
            </a:r>
            <a:r>
              <a:rPr lang="ro-RO" sz="1800" dirty="0" smtClean="0"/>
              <a:t> </a:t>
            </a:r>
            <a:r>
              <a:rPr lang="en-US" sz="1800" dirty="0" smtClean="0"/>
              <a:t>DE  </a:t>
            </a:r>
            <a:r>
              <a:rPr lang="en-US" b="1" u="sng" dirty="0" smtClean="0"/>
              <a:t>44.560.000 </a:t>
            </a:r>
            <a:r>
              <a:rPr lang="ro-RO" b="1" u="sng" dirty="0" smtClean="0"/>
              <a:t> </a:t>
            </a:r>
            <a:r>
              <a:rPr lang="en-US" b="1" u="sng" dirty="0"/>
              <a:t>LEI</a:t>
            </a:r>
            <a:r>
              <a:rPr lang="en-US" sz="1800" dirty="0"/>
              <a:t>, </a:t>
            </a:r>
            <a:r>
              <a:rPr lang="en-US" sz="1800" dirty="0" smtClean="0"/>
              <a:t> SE COMPUN  DIN</a:t>
            </a:r>
            <a:r>
              <a:rPr lang="en-US" sz="1800" dirty="0"/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66850" y="6042278"/>
            <a:ext cx="7759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800" b="1" dirty="0" smtClean="0"/>
              <a:t>    </a:t>
            </a:r>
            <a:r>
              <a:rPr lang="en-US" sz="1800" b="1" u="sng" dirty="0" smtClean="0"/>
              <a:t>I</a:t>
            </a:r>
            <a:r>
              <a:rPr lang="ro-RO" sz="1800" b="1" u="sng" dirty="0"/>
              <a:t>II</a:t>
            </a:r>
            <a:r>
              <a:rPr lang="en-US" sz="1800" b="1" u="sng" dirty="0"/>
              <a:t> </a:t>
            </a:r>
            <a:r>
              <a:rPr lang="en-US" sz="1800" b="1" u="sng" dirty="0" smtClean="0"/>
              <a:t>EXCEDENT  </a:t>
            </a:r>
            <a:r>
              <a:rPr lang="en-US" sz="1800" b="1" u="sng" dirty="0"/>
              <a:t>ANI </a:t>
            </a:r>
            <a:r>
              <a:rPr lang="en-US" sz="1800" b="1" u="sng" dirty="0" smtClean="0"/>
              <a:t>  ANTERIORI</a:t>
            </a:r>
            <a:r>
              <a:rPr lang="ro-RO" sz="1800" b="1" dirty="0"/>
              <a:t>	</a:t>
            </a:r>
            <a:r>
              <a:rPr lang="en-US" sz="1800" b="1" dirty="0" smtClean="0"/>
              <a:t>                              </a:t>
            </a:r>
            <a:r>
              <a:rPr lang="en-US" sz="1800" b="1" u="sng" dirty="0" smtClean="0"/>
              <a:t>598.200 LEI</a:t>
            </a:r>
            <a:endParaRPr lang="ro-RO" sz="1800" b="1" u="sng" dirty="0"/>
          </a:p>
          <a:p>
            <a:endParaRPr lang="ro-RO" sz="1800" dirty="0"/>
          </a:p>
        </p:txBody>
      </p:sp>
      <p:pic>
        <p:nvPicPr>
          <p:cNvPr id="6" name="Picture 5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295389"/>
              </p:ext>
            </p:extLst>
          </p:nvPr>
        </p:nvGraphicFramePr>
        <p:xfrm>
          <a:off x="2209801" y="533400"/>
          <a:ext cx="7315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stema orasului Calimanest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62200" y="2438400"/>
            <a:ext cx="696747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7030A0"/>
                </a:solidFill>
              </a:rPr>
              <a:t>VENITURI PROPRII  </a:t>
            </a:r>
            <a:r>
              <a:rPr lang="ro-RO" sz="1800" b="1" dirty="0">
                <a:solidFill>
                  <a:srgbClr val="7030A0"/>
                </a:solidFill>
              </a:rPr>
              <a:t>                                                           </a:t>
            </a:r>
          </a:p>
          <a:p>
            <a:pPr algn="ctr"/>
            <a:r>
              <a:rPr lang="en-US" sz="1800" b="1" dirty="0">
                <a:solidFill>
                  <a:srgbClr val="7030A0"/>
                </a:solidFill>
              </a:rPr>
              <a:t>SITUAŢI</a:t>
            </a:r>
            <a:r>
              <a:rPr lang="ro-RO" sz="1800" b="1" dirty="0">
                <a:solidFill>
                  <a:srgbClr val="7030A0"/>
                </a:solidFill>
              </a:rPr>
              <a:t>E</a:t>
            </a:r>
            <a:r>
              <a:rPr lang="en-US" sz="1800" b="1" dirty="0">
                <a:solidFill>
                  <a:srgbClr val="7030A0"/>
                </a:solidFill>
              </a:rPr>
              <a:t>  COMPARATIVĂ </a:t>
            </a:r>
            <a:endParaRPr lang="ro-RO" sz="1800" b="1" dirty="0">
              <a:solidFill>
                <a:srgbClr val="7030A0"/>
              </a:solidFill>
            </a:endParaRPr>
          </a:p>
          <a:p>
            <a:pPr algn="ctr"/>
            <a:r>
              <a:rPr lang="ro-RO" sz="1800" b="1" dirty="0">
                <a:solidFill>
                  <a:srgbClr val="7030A0"/>
                </a:solidFill>
              </a:rPr>
              <a:t>ÎNTRE SUMELE </a:t>
            </a:r>
            <a:r>
              <a:rPr lang="en-US" sz="1800" b="1" dirty="0">
                <a:solidFill>
                  <a:srgbClr val="7030A0"/>
                </a:solidFill>
              </a:rPr>
              <a:t>CUPRINSE </a:t>
            </a:r>
            <a:r>
              <a:rPr lang="ro-RO" sz="1800" b="1" dirty="0">
                <a:solidFill>
                  <a:srgbClr val="7030A0"/>
                </a:solidFill>
              </a:rPr>
              <a:t>ÎN BUGETUL INIȚIAL A</a:t>
            </a:r>
            <a:r>
              <a:rPr lang="en-US" sz="1800" b="1" dirty="0">
                <a:solidFill>
                  <a:srgbClr val="7030A0"/>
                </a:solidFill>
              </a:rPr>
              <a:t>PROBAT </a:t>
            </a:r>
            <a:r>
              <a:rPr lang="ro-RO" sz="1800" b="1" dirty="0">
                <a:solidFill>
                  <a:srgbClr val="7030A0"/>
                </a:solidFill>
              </a:rPr>
              <a:t>ÎN ANUL 2018 </a:t>
            </a:r>
            <a:r>
              <a:rPr lang="en-US" sz="1800" b="1" dirty="0">
                <a:solidFill>
                  <a:srgbClr val="7030A0"/>
                </a:solidFill>
              </a:rPr>
              <a:t> ŞI VENITURILE ESTIMATE PENTRU ANUL 201</a:t>
            </a:r>
            <a:r>
              <a:rPr lang="ro-RO" sz="1800" b="1" dirty="0">
                <a:solidFill>
                  <a:srgbClr val="7030A0"/>
                </a:solidFill>
              </a:rPr>
              <a:t>9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89150" y="228603"/>
            <a:ext cx="6934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LA </a:t>
            </a:r>
            <a:r>
              <a:rPr lang="ro-RO" sz="1400" dirty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EVALUAREA VENITURILOR PROPRII DE ÎNCASAT S-AU AVUT ÎN VEDERE: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 smtClean="0"/>
              <a:t>REZULTATELE </a:t>
            </a:r>
            <a:r>
              <a:rPr lang="ro-RO" sz="1400" dirty="0" smtClean="0"/>
              <a:t>INVENTARIER</a:t>
            </a:r>
            <a:r>
              <a:rPr lang="en-US" sz="1400" dirty="0" smtClean="0"/>
              <a:t>II</a:t>
            </a:r>
            <a:r>
              <a:rPr lang="ro-RO" sz="1400" dirty="0" smtClean="0"/>
              <a:t> MATERIEI IMPOZABILE ŞI A BAZEI DE IMPOZITARE</a:t>
            </a:r>
            <a:endParaRPr lang="ro-RO" sz="1400" dirty="0" smtClean="0"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1400" dirty="0" smtClean="0">
                <a:cs typeface="Times New Roman" pitchFamily="18" charset="0"/>
              </a:rPr>
              <a:t>SUMELE </a:t>
            </a:r>
            <a:r>
              <a:rPr lang="en-US" sz="1400" dirty="0" smtClean="0">
                <a:cs typeface="Times New Roman" pitchFamily="18" charset="0"/>
              </a:rPr>
              <a:t>COMUNICATE</a:t>
            </a:r>
            <a:r>
              <a:rPr lang="ro-RO" sz="1400" dirty="0" smtClean="0">
                <a:cs typeface="Times New Roman" pitchFamily="18" charset="0"/>
              </a:rPr>
              <a:t> DE MINISTERUL DE FINANŢE CONFORM BUGETULUI DE STAT </a:t>
            </a:r>
            <a:r>
              <a:rPr lang="en-US" sz="1400" dirty="0" smtClean="0">
                <a:cs typeface="Times New Roman" pitchFamily="18" charset="0"/>
              </a:rPr>
              <a:t>PENTRU ANUL 2019 </a:t>
            </a:r>
            <a:r>
              <a:rPr lang="ro-RO" sz="1400" dirty="0" smtClean="0">
                <a:cs typeface="Times New Roman" pitchFamily="18" charset="0"/>
              </a:rPr>
              <a:t>APROBAT PRIN LEGEA  NR.</a:t>
            </a:r>
            <a:r>
              <a:rPr lang="en-US" sz="1400" dirty="0" smtClean="0">
                <a:cs typeface="Times New Roman" pitchFamily="18" charset="0"/>
              </a:rPr>
              <a:t> 50</a:t>
            </a:r>
            <a:r>
              <a:rPr lang="en-US" sz="1400" dirty="0" smtClean="0"/>
              <a:t>/2019</a:t>
            </a:r>
            <a:r>
              <a:rPr lang="ro-RO" sz="1400" dirty="0" smtClean="0">
                <a:cs typeface="Times New Roman" pitchFamily="18" charset="0"/>
              </a:rPr>
              <a:t>;</a:t>
            </a:r>
            <a:endParaRPr lang="en-US" sz="14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cs typeface="Times New Roman" pitchFamily="18" charset="0"/>
              </a:rPr>
              <a:t> CUANTUMUL</a:t>
            </a:r>
            <a:r>
              <a:rPr lang="ro-RO" sz="1400" dirty="0" smtClean="0">
                <a:cs typeface="Times New Roman" pitchFamily="18" charset="0"/>
              </a:rPr>
              <a:t> </a:t>
            </a:r>
            <a:r>
              <a:rPr lang="ro-RO" sz="1400" dirty="0">
                <a:cs typeface="Times New Roman" pitchFamily="18" charset="0"/>
              </a:rPr>
              <a:t>IMPOZITELOR </a:t>
            </a:r>
            <a:r>
              <a:rPr lang="en-US" sz="1400" dirty="0">
                <a:cs typeface="Times New Roman" pitchFamily="18" charset="0"/>
              </a:rPr>
              <a:t>APROBATE</a:t>
            </a:r>
            <a:r>
              <a:rPr lang="ro-RO" sz="1400" dirty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PRIN HCL </a:t>
            </a:r>
            <a:r>
              <a:rPr lang="en-US" sz="1400" dirty="0" smtClean="0">
                <a:cs typeface="Times New Roman" pitchFamily="18" charset="0"/>
              </a:rPr>
              <a:t>107/2018</a:t>
            </a:r>
            <a:r>
              <a:rPr lang="ro-RO" sz="1400" dirty="0" smtClean="0">
                <a:cs typeface="Times New Roman" pitchFamily="18" charset="0"/>
              </a:rPr>
              <a:t>;</a:t>
            </a:r>
            <a:endParaRPr lang="en-US" sz="1400" dirty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ACORDAREA SCUTIRILOR PREVĂZUTE DE LEGEA </a:t>
            </a:r>
            <a:r>
              <a:rPr lang="en-US" sz="1400" dirty="0" smtClean="0">
                <a:cs typeface="Times New Roman" pitchFamily="18" charset="0"/>
              </a:rPr>
              <a:t>227/2015;</a:t>
            </a:r>
            <a:endParaRPr lang="en-US" sz="1400" dirty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>
                <a:cs typeface="Times New Roman" pitchFamily="18" charset="0"/>
              </a:rPr>
              <a:t>ACORDAREA BONIFICAŢIEI DE 10% </a:t>
            </a:r>
            <a:r>
              <a:rPr lang="ro-RO" sz="1400" dirty="0" smtClean="0">
                <a:cs typeface="Times New Roman" pitchFamily="18" charset="0"/>
              </a:rPr>
              <a:t>PENTRU </a:t>
            </a:r>
            <a:r>
              <a:rPr lang="en-US" sz="1400" dirty="0" smtClean="0">
                <a:cs typeface="Times New Roman" pitchFamily="18" charset="0"/>
              </a:rPr>
              <a:t>PERSOANEL</a:t>
            </a:r>
            <a:r>
              <a:rPr lang="ro-RO" sz="1400" dirty="0" smtClean="0">
                <a:cs typeface="Times New Roman" pitchFamily="18" charset="0"/>
              </a:rPr>
              <a:t>E</a:t>
            </a:r>
            <a:r>
              <a:rPr lang="en-US" sz="1400" dirty="0" smtClean="0">
                <a:cs typeface="Times New Roman" pitchFamily="18" charset="0"/>
              </a:rPr>
              <a:t> FIZICE</a:t>
            </a:r>
            <a:r>
              <a:rPr lang="ro-RO" sz="1400" dirty="0" smtClean="0">
                <a:cs typeface="Times New Roman" pitchFamily="18" charset="0"/>
              </a:rPr>
              <a:t> ŞI DE 2% PENTRU PERSOANELE JURIDICE. </a:t>
            </a:r>
            <a:endParaRPr lang="en-US" sz="1400" dirty="0">
              <a:cs typeface="Times New Roman" pitchFamily="18" charset="0"/>
            </a:endParaRPr>
          </a:p>
        </p:txBody>
      </p:sp>
      <p:graphicFrame>
        <p:nvGraphicFramePr>
          <p:cNvPr id="725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22931"/>
              </p:ext>
            </p:extLst>
          </p:nvPr>
        </p:nvGraphicFramePr>
        <p:xfrm>
          <a:off x="2438400" y="3810000"/>
          <a:ext cx="6705600" cy="23371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01001"/>
                <a:gridCol w="1615061"/>
                <a:gridCol w="1289538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INDICATOR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BUGET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INI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Ț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IAL</a:t>
                      </a:r>
                      <a:endParaRPr kumimoji="0" lang="ro-RO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APROBAT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PROPUNERI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anchor="ctr" horzOverflow="overflow"/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VENITURI PROPRII  din care: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15.585.976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18.796.270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impozit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proprietăţi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persoane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fizice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2.180.000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040.000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impozit pe proprietăţi - persoane juridice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2.640.000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760.000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sume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din IVG 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 TVA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6.305.000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479.000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venituri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din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concesiuni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închirieri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şi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alte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activităţi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680.000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690.000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alte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venituri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din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taxe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şi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contribuţii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	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3.780.976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3.827.270 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10600" y="3444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600" dirty="0"/>
              <a:t>- lei-</a:t>
            </a:r>
          </a:p>
        </p:txBody>
      </p:sp>
      <p:pic>
        <p:nvPicPr>
          <p:cNvPr id="6" name="Picture 5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599" y="228603"/>
            <a:ext cx="769620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Calibri" pitchFamily="34" charset="0"/>
              </a:rPr>
              <a:t>ANALIZ</a:t>
            </a:r>
            <a:r>
              <a:rPr lang="ro-RO" sz="1800" b="1" dirty="0">
                <a:latin typeface="Calibri" pitchFamily="34" charset="0"/>
              </a:rPr>
              <a:t>Ă</a:t>
            </a:r>
            <a:r>
              <a:rPr lang="en-US" sz="1800" b="1" dirty="0">
                <a:latin typeface="Calibri" pitchFamily="34" charset="0"/>
              </a:rPr>
              <a:t> COMPARATIV</a:t>
            </a:r>
            <a:r>
              <a:rPr lang="ro-RO" sz="1800" b="1" dirty="0">
                <a:latin typeface="Calibri" pitchFamily="34" charset="0"/>
              </a:rPr>
              <a:t>Ă</a:t>
            </a:r>
            <a:r>
              <a:rPr lang="en-US" sz="1800" b="1" dirty="0">
                <a:latin typeface="Calibri" pitchFamily="34" charset="0"/>
              </a:rPr>
              <a:t> VENITURI PROPRII</a:t>
            </a:r>
          </a:p>
          <a:p>
            <a:pPr>
              <a:spcBef>
                <a:spcPct val="50000"/>
              </a:spcBef>
            </a:pP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BUGET 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20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18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Calibri" pitchFamily="34" charset="0"/>
              </a:rPr>
              <a:t>= </a:t>
            </a:r>
            <a:r>
              <a:rPr lang="ro-RO" sz="1800" b="1" dirty="0" smtClean="0">
                <a:solidFill>
                  <a:srgbClr val="002060"/>
                </a:solidFill>
                <a:latin typeface="Calibri" pitchFamily="34" charset="0"/>
              </a:rPr>
              <a:t>15.585.976 </a:t>
            </a:r>
            <a:r>
              <a:rPr lang="en-US" sz="1800" b="1" dirty="0">
                <a:solidFill>
                  <a:srgbClr val="002060"/>
                </a:solidFill>
                <a:latin typeface="Calibri" pitchFamily="34" charset="0"/>
              </a:rPr>
              <a:t>LEI</a:t>
            </a:r>
            <a:r>
              <a:rPr lang="ro-RO" sz="1800" b="1" dirty="0">
                <a:solidFill>
                  <a:srgbClr val="002060"/>
                </a:solidFill>
                <a:latin typeface="Calibri" pitchFamily="34" charset="0"/>
              </a:rPr>
              <a:t>                   </a:t>
            </a:r>
            <a:r>
              <a:rPr lang="ro-RO" sz="1800" b="1" dirty="0" smtClean="0">
                <a:solidFill>
                  <a:srgbClr val="7030A0"/>
                </a:solidFill>
                <a:latin typeface="Calibri" pitchFamily="34" charset="0"/>
              </a:rPr>
              <a:t>PROPUNERI</a:t>
            </a:r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</a:rPr>
              <a:t>20</a:t>
            </a:r>
            <a:r>
              <a:rPr lang="ro-RO" sz="1800" b="1" dirty="0" smtClean="0">
                <a:solidFill>
                  <a:srgbClr val="7030A0"/>
                </a:solidFill>
                <a:latin typeface="Calibri" pitchFamily="34" charset="0"/>
              </a:rPr>
              <a:t>19</a:t>
            </a:r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Calibri" pitchFamily="34" charset="0"/>
              </a:rPr>
              <a:t>= </a:t>
            </a:r>
            <a:r>
              <a:rPr lang="ro-RO" sz="1800" b="1" dirty="0" smtClean="0">
                <a:solidFill>
                  <a:srgbClr val="7030A0"/>
                </a:solidFill>
                <a:latin typeface="Calibri" pitchFamily="34" charset="0"/>
              </a:rPr>
              <a:t>18.796.270</a:t>
            </a:r>
            <a:r>
              <a:rPr lang="en-US" sz="1800" b="1" dirty="0" smtClean="0">
                <a:solidFill>
                  <a:srgbClr val="7030A0"/>
                </a:solidFill>
                <a:latin typeface="Calibri" pitchFamily="34" charset="0"/>
              </a:rPr>
              <a:t> LEI</a:t>
            </a:r>
            <a:endParaRPr lang="ro-RO" sz="1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38311936"/>
              </p:ext>
            </p:extLst>
          </p:nvPr>
        </p:nvGraphicFramePr>
        <p:xfrm>
          <a:off x="1828801" y="1013430"/>
          <a:ext cx="7619999" cy="561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stema orasului Calimanest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98650" y="228604"/>
            <a:ext cx="747395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7030A0"/>
                </a:solidFill>
              </a:rPr>
              <a:t>VENITURI CU DESTINATIE SPECIALĂ </a:t>
            </a:r>
            <a:r>
              <a:rPr lang="ro-RO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o-RO" sz="1900" b="1" dirty="0" smtClean="0">
                <a:solidFill>
                  <a:srgbClr val="7030A0"/>
                </a:solidFill>
              </a:rPr>
              <a:t>SITUAŢIE </a:t>
            </a:r>
            <a:r>
              <a:rPr lang="ro-RO" sz="1900" b="1" dirty="0">
                <a:solidFill>
                  <a:srgbClr val="7030A0"/>
                </a:solidFill>
              </a:rPr>
              <a:t>COMPARATIVĂ </a:t>
            </a:r>
            <a:endParaRPr lang="en-US" sz="1900" b="1" dirty="0" smtClean="0">
              <a:solidFill>
                <a:srgbClr val="7030A0"/>
              </a:solidFill>
            </a:endParaRPr>
          </a:p>
          <a:p>
            <a:pPr algn="ctr"/>
            <a:r>
              <a:rPr lang="ro-RO" sz="1900" b="1" dirty="0" smtClean="0">
                <a:solidFill>
                  <a:srgbClr val="7030A0"/>
                </a:solidFill>
              </a:rPr>
              <a:t> </a:t>
            </a:r>
            <a:r>
              <a:rPr lang="ro-RO" sz="1900" b="1" dirty="0">
                <a:solidFill>
                  <a:srgbClr val="7030A0"/>
                </a:solidFill>
              </a:rPr>
              <a:t>ÎNTRE </a:t>
            </a:r>
            <a:r>
              <a:rPr lang="ro-RO" sz="1900" b="1" dirty="0" smtClean="0">
                <a:solidFill>
                  <a:srgbClr val="7030A0"/>
                </a:solidFill>
              </a:rPr>
              <a:t>SUMELE </a:t>
            </a:r>
            <a:r>
              <a:rPr lang="en-US" sz="1900" b="1" dirty="0" smtClean="0">
                <a:solidFill>
                  <a:srgbClr val="7030A0"/>
                </a:solidFill>
              </a:rPr>
              <a:t>CUPRINSE </a:t>
            </a:r>
            <a:r>
              <a:rPr lang="ro-RO" sz="1900" b="1" dirty="0" smtClean="0">
                <a:solidFill>
                  <a:srgbClr val="7030A0"/>
                </a:solidFill>
              </a:rPr>
              <a:t>ÎN BUGETUL INIȚIAL A</a:t>
            </a:r>
            <a:r>
              <a:rPr lang="en-US" sz="1900" b="1" dirty="0" smtClean="0">
                <a:solidFill>
                  <a:srgbClr val="7030A0"/>
                </a:solidFill>
              </a:rPr>
              <a:t>PROBAT </a:t>
            </a:r>
            <a:r>
              <a:rPr lang="ro-RO" sz="1900" b="1" dirty="0" smtClean="0">
                <a:solidFill>
                  <a:srgbClr val="7030A0"/>
                </a:solidFill>
              </a:rPr>
              <a:t>ÎN ANUL 2018 </a:t>
            </a:r>
            <a:r>
              <a:rPr lang="en-US" sz="1900" b="1" dirty="0" smtClean="0">
                <a:solidFill>
                  <a:srgbClr val="7030A0"/>
                </a:solidFill>
              </a:rPr>
              <a:t> </a:t>
            </a:r>
            <a:r>
              <a:rPr lang="en-US" sz="1900" b="1" dirty="0">
                <a:solidFill>
                  <a:srgbClr val="7030A0"/>
                </a:solidFill>
              </a:rPr>
              <a:t>ŞI </a:t>
            </a:r>
            <a:r>
              <a:rPr lang="en-US" sz="1900" b="1" dirty="0" smtClean="0">
                <a:solidFill>
                  <a:srgbClr val="7030A0"/>
                </a:solidFill>
              </a:rPr>
              <a:t>VENITURILE </a:t>
            </a:r>
            <a:r>
              <a:rPr lang="en-US" sz="1900" b="1" dirty="0">
                <a:solidFill>
                  <a:srgbClr val="7030A0"/>
                </a:solidFill>
              </a:rPr>
              <a:t>ESTIMATE PENTRU ANUL </a:t>
            </a:r>
            <a:r>
              <a:rPr lang="en-US" sz="1900" b="1" dirty="0" smtClean="0">
                <a:solidFill>
                  <a:srgbClr val="7030A0"/>
                </a:solidFill>
              </a:rPr>
              <a:t>201</a:t>
            </a:r>
            <a:r>
              <a:rPr lang="ro-RO" sz="1900" b="1" dirty="0" smtClean="0">
                <a:solidFill>
                  <a:srgbClr val="7030A0"/>
                </a:solidFill>
              </a:rPr>
              <a:t>9</a:t>
            </a:r>
            <a:endParaRPr lang="en-US" sz="1900" b="1" dirty="0">
              <a:solidFill>
                <a:srgbClr val="7030A0"/>
              </a:solidFill>
            </a:endParaRPr>
          </a:p>
        </p:txBody>
      </p:sp>
      <p:graphicFrame>
        <p:nvGraphicFramePr>
          <p:cNvPr id="10338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70985"/>
              </p:ext>
            </p:extLst>
          </p:nvPr>
        </p:nvGraphicFramePr>
        <p:xfrm>
          <a:off x="1424608" y="1771278"/>
          <a:ext cx="8027367" cy="48303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56584"/>
                <a:gridCol w="1440160"/>
                <a:gridCol w="1330623"/>
              </a:tblGrid>
              <a:tr h="64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INDICATOR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BUGET INITIAL APROBAT 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PROPUNERI</a:t>
                      </a:r>
                      <a:endParaRPr kumimoji="0" lang="en-US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anchor="ctr" horzOverflow="overflow"/>
                </a:tc>
              </a:tr>
              <a:tr h="449195">
                <a:tc>
                  <a:txBody>
                    <a:bodyPr/>
                    <a:lstStyle/>
                    <a:p>
                      <a:pPr marL="400050" marR="0" lvl="0" indent="-400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romanUcPeriod"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VENITURI CU DESTINAŢIE SPECIALĂ    </a:t>
                      </a:r>
                    </a:p>
                    <a:p>
                      <a:pPr marL="400050" marR="0" lvl="0" indent="-400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- TOTAL,       din care: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UpR" pitchFamily="2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5.911.390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25.165.530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  <a:tr h="384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A.  SUME DIN TVA  pentru  finantarea cheltuielilor descentralizate :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2.615.120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709.790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213" marR="49213" marT="0" marB="0" horzOverflow="overflow"/>
                </a:tc>
              </a:tr>
              <a:tr h="2324484">
                <a:tc>
                  <a:txBody>
                    <a:bodyPr/>
                    <a:lstStyle/>
                    <a:p>
                      <a:pPr marL="0" marR="0" lvl="0" indent="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pentru plata cheltuielilor materiale de funcţionare necesare unităţilor de î</a:t>
                      </a:r>
                      <a:r>
                        <a:rPr kumimoji="0" lang="en-US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nv</a:t>
                      </a: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ăţă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â</a:t>
                      </a:r>
                      <a:r>
                        <a:rPr kumimoji="0" lang="en-US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nt</a:t>
                      </a: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a pregătirii profesionale și a evaluării periodice a elevilor;</a:t>
                      </a:r>
                      <a:endParaRPr kumimoji="0" lang="en-US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pentru plata asistenţiilor personali şi a </a:t>
                      </a:r>
                      <a:r>
                        <a:rPr kumimoji="0" lang="en-US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indemnizaţii</a:t>
                      </a: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lor </a:t>
                      </a:r>
                      <a:r>
                        <a:rPr kumimoji="0" lang="en-US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persoane</a:t>
                      </a: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lor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cu handicap</a:t>
                      </a: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grav;</a:t>
                      </a:r>
                    </a:p>
                    <a:p>
                      <a:pPr marL="0" marR="0" lvl="0" indent="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pentru plata p</a:t>
                      </a: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ersonal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ului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din unele servicii descentralizate (evidenţa populaţiei, creşe);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pentru plata ajutoarelor de încălzire;</a:t>
                      </a:r>
                    </a:p>
                    <a:p>
                      <a:pPr marL="0" marR="0" lvl="0" indent="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pentru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plata drepturilor </a:t>
                      </a: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copii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lor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cu </a:t>
                      </a: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cerin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ţ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e </a:t>
                      </a: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educa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ţ</a:t>
                      </a: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ionale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speciale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;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cheltuieli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reabilitate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drumuri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ro-RO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476.000</a:t>
                      </a:r>
                      <a:endParaRPr kumimoji="0" lang="en-US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1.991.000</a:t>
                      </a:r>
                      <a:endParaRPr kumimoji="0" lang="en-US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3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23.120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78.000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3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20.000</a:t>
                      </a:r>
                      <a:endParaRPr kumimoji="0" 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521.000</a:t>
                      </a:r>
                      <a:endParaRPr kumimoji="0" lang="en-US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r>
                        <a:rPr kumimoji="0" lang="en-US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3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22.790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79.000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3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60.000</a:t>
                      </a:r>
                      <a:endParaRPr kumimoji="0" 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  <a:tr h="101564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eriod" startAt="2"/>
                        <a:tabLst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SUBVENŢII DE LA BUGETUL DE STAT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Ş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 CONTRIBU</a:t>
                      </a: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Ţ</a:t>
                      </a:r>
                      <a:r>
                        <a:rPr kumimoji="0" lang="en-US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II NERAMBURSABILE  </a:t>
                      </a:r>
                      <a:endParaRPr kumimoji="0" lang="ro-RO" sz="130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programe cu finanțare națională</a:t>
                      </a:r>
                    </a:p>
                    <a:p>
                      <a:pPr marL="0" marR="0" lvl="0" indent="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o-RO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sume aferente investiţiilor cofinanțate din fonduri UE </a:t>
                      </a:r>
                      <a:endParaRPr kumimoji="0" lang="en-US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3.296.270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1.170.770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2.125.500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24.455.740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847.650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23.608.090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213" marR="49213" marT="0" marB="0" horzOverflow="overflow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74125" y="1349829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- lei- </a:t>
            </a:r>
            <a:endParaRPr lang="ro-RO" sz="1400" dirty="0"/>
          </a:p>
        </p:txBody>
      </p:sp>
      <p:pic>
        <p:nvPicPr>
          <p:cNvPr id="6" name="Picture 5" descr="stema orasului Calimane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tretch>
            <a:fillRect/>
          </a:stretch>
        </p:blipFill>
        <p:spPr>
          <a:xfrm>
            <a:off x="152400" y="381001"/>
            <a:ext cx="914400" cy="11970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752600"/>
            <a:ext cx="615553" cy="4876800"/>
          </a:xfrm>
          <a:prstGeom prst="rect">
            <a:avLst/>
          </a:prstGeom>
        </p:spPr>
        <p:txBody>
          <a:bodyPr vert="vert270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ORA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ŞUL </a:t>
            </a:r>
            <a:r>
              <a:rPr lang="en-US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o-RO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CĂLIMĂNEŞTI</a:t>
            </a:r>
            <a:endParaRPr lang="en-US" sz="2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utoUpdateAnimBg="0"/>
    </p:bldLst>
  </p:timing>
</p:sld>
</file>

<file path=ppt/theme/theme1.xml><?xml version="1.0" encoding="utf-8"?>
<a:theme xmlns:a="http://schemas.openxmlformats.org/drawingml/2006/main" name="Theme2">
  <a:themeElements>
    <a:clrScheme name="Default Design 2">
      <a:dk1>
        <a:srgbClr val="000000"/>
      </a:dk1>
      <a:lt1>
        <a:srgbClr val="8EA1C0"/>
      </a:lt1>
      <a:dk2>
        <a:srgbClr val="FFFFFF"/>
      </a:dk2>
      <a:lt2>
        <a:srgbClr val="5F5F5F"/>
      </a:lt2>
      <a:accent1>
        <a:srgbClr val="B6CDDE"/>
      </a:accent1>
      <a:accent2>
        <a:srgbClr val="8A7CA2"/>
      </a:accent2>
      <a:accent3>
        <a:srgbClr val="C6CDDC"/>
      </a:accent3>
      <a:accent4>
        <a:srgbClr val="000000"/>
      </a:accent4>
      <a:accent5>
        <a:srgbClr val="D7E3EC"/>
      </a:accent5>
      <a:accent6>
        <a:srgbClr val="7D7092"/>
      </a:accent6>
      <a:hlink>
        <a:srgbClr val="336699"/>
      </a:hlink>
      <a:folHlink>
        <a:srgbClr val="009999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7081</TotalTime>
  <Words>1897</Words>
  <Application>Microsoft Office PowerPoint</Application>
  <PresentationFormat>A4 Paper (210x297 mm)</PresentationFormat>
  <Paragraphs>424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taxe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gianina</dc:creator>
  <cp:lastModifiedBy>User</cp:lastModifiedBy>
  <cp:revision>700</cp:revision>
  <cp:lastPrinted>2019-04-11T16:21:03Z</cp:lastPrinted>
  <dcterms:created xsi:type="dcterms:W3CDTF">2008-02-08T10:07:14Z</dcterms:created>
  <dcterms:modified xsi:type="dcterms:W3CDTF">2019-04-12T12:45:16Z</dcterms:modified>
</cp:coreProperties>
</file>